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313" r:id="rId2"/>
    <p:sldId id="321" r:id="rId3"/>
    <p:sldId id="323" r:id="rId4"/>
    <p:sldId id="352" r:id="rId5"/>
    <p:sldId id="322" r:id="rId6"/>
    <p:sldId id="326" r:id="rId7"/>
    <p:sldId id="348" r:id="rId8"/>
    <p:sldId id="354" r:id="rId9"/>
    <p:sldId id="334" r:id="rId10"/>
    <p:sldId id="353" r:id="rId11"/>
    <p:sldId id="335" r:id="rId12"/>
    <p:sldId id="337" r:id="rId13"/>
    <p:sldId id="336" r:id="rId14"/>
    <p:sldId id="350" r:id="rId15"/>
    <p:sldId id="342" r:id="rId16"/>
    <p:sldId id="340"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 id="372" r:id="rId35"/>
    <p:sldId id="37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B2C8B"/>
    <a:srgbClr val="2D2D8A"/>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7" autoAdjust="0"/>
    <p:restoredTop sz="94660"/>
  </p:normalViewPr>
  <p:slideViewPr>
    <p:cSldViewPr snapToGrid="0" snapToObjects="1">
      <p:cViewPr>
        <p:scale>
          <a:sx n="125" d="100"/>
          <a:sy n="125" d="100"/>
        </p:scale>
        <p:origin x="-256" y="-1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39F2B0-C76D-C24C-8C08-D66C6A5630EF}" type="doc">
      <dgm:prSet loTypeId="urn:microsoft.com/office/officeart/2005/8/layout/hierarchy4" loCatId="" qsTypeId="urn:microsoft.com/office/officeart/2005/8/quickstyle/simple4" qsCatId="simple" csTypeId="urn:microsoft.com/office/officeart/2005/8/colors/colorful2" csCatId="colorful" phldr="1"/>
      <dgm:spPr/>
      <dgm:t>
        <a:bodyPr/>
        <a:lstStyle/>
        <a:p>
          <a:endParaRPr lang="en-US"/>
        </a:p>
      </dgm:t>
    </dgm:pt>
    <dgm:pt modelId="{5BE6D651-1F7A-0E45-8C95-6E3F78E69749}">
      <dgm:prSet phldrT="[Text]"/>
      <dgm:spPr>
        <a:solidFill>
          <a:srgbClr val="3366FF"/>
        </a:solidFill>
      </dgm:spPr>
      <dgm:t>
        <a:bodyPr/>
        <a:lstStyle/>
        <a:p>
          <a:r>
            <a:rPr lang="en-US" dirty="0" smtClean="0"/>
            <a:t>Scientific Steering Group Members</a:t>
          </a:r>
          <a:endParaRPr lang="en-US" dirty="0"/>
        </a:p>
      </dgm:t>
    </dgm:pt>
    <dgm:pt modelId="{74909B38-4457-BA48-AB9E-A7F42B0B5BB1}" type="parTrans" cxnId="{EAA09ECB-60DF-1247-957F-D31DE39B168E}">
      <dgm:prSet/>
      <dgm:spPr/>
      <dgm:t>
        <a:bodyPr/>
        <a:lstStyle/>
        <a:p>
          <a:endParaRPr lang="en-US"/>
        </a:p>
      </dgm:t>
    </dgm:pt>
    <dgm:pt modelId="{1C764F3A-7537-CA47-A3C3-3B12FDD52168}" type="sibTrans" cxnId="{EAA09ECB-60DF-1247-957F-D31DE39B168E}">
      <dgm:prSet/>
      <dgm:spPr/>
      <dgm:t>
        <a:bodyPr/>
        <a:lstStyle/>
        <a:p>
          <a:endParaRPr lang="en-US"/>
        </a:p>
      </dgm:t>
    </dgm:pt>
    <dgm:pt modelId="{00F9C752-2D39-5448-AE3C-A030E648D7A6}" type="pres">
      <dgm:prSet presAssocID="{2439F2B0-C76D-C24C-8C08-D66C6A5630EF}" presName="Name0" presStyleCnt="0">
        <dgm:presLayoutVars>
          <dgm:chPref val="1"/>
          <dgm:dir/>
          <dgm:animOne val="branch"/>
          <dgm:animLvl val="lvl"/>
          <dgm:resizeHandles/>
        </dgm:presLayoutVars>
      </dgm:prSet>
      <dgm:spPr/>
      <dgm:t>
        <a:bodyPr/>
        <a:lstStyle/>
        <a:p>
          <a:endParaRPr lang="en-US"/>
        </a:p>
      </dgm:t>
    </dgm:pt>
    <dgm:pt modelId="{F72ACBF8-C4EC-E14A-ABA5-F1CF20A363AC}" type="pres">
      <dgm:prSet presAssocID="{5BE6D651-1F7A-0E45-8C95-6E3F78E69749}" presName="vertOne" presStyleCnt="0"/>
      <dgm:spPr/>
    </dgm:pt>
    <dgm:pt modelId="{37235ACA-5EC0-5B44-9739-ECDE9D79DB95}" type="pres">
      <dgm:prSet presAssocID="{5BE6D651-1F7A-0E45-8C95-6E3F78E69749}" presName="txOne" presStyleLbl="node0" presStyleIdx="0" presStyleCnt="1" custScaleX="100098" custScaleY="103018" custLinFactNeighborX="-3377" custLinFactNeighborY="24799">
        <dgm:presLayoutVars>
          <dgm:chPref val="3"/>
        </dgm:presLayoutVars>
      </dgm:prSet>
      <dgm:spPr/>
      <dgm:t>
        <a:bodyPr/>
        <a:lstStyle/>
        <a:p>
          <a:endParaRPr lang="en-US"/>
        </a:p>
      </dgm:t>
    </dgm:pt>
    <dgm:pt modelId="{CA481047-5844-9544-ADEB-90FD80EA9D94}" type="pres">
      <dgm:prSet presAssocID="{5BE6D651-1F7A-0E45-8C95-6E3F78E69749}" presName="horzOne" presStyleCnt="0"/>
      <dgm:spPr/>
    </dgm:pt>
  </dgm:ptLst>
  <dgm:cxnLst>
    <dgm:cxn modelId="{0AB93286-65EE-9C4F-97C0-5A563B835B8E}" type="presOf" srcId="{2439F2B0-C76D-C24C-8C08-D66C6A5630EF}" destId="{00F9C752-2D39-5448-AE3C-A030E648D7A6}" srcOrd="0" destOrd="0" presId="urn:microsoft.com/office/officeart/2005/8/layout/hierarchy4"/>
    <dgm:cxn modelId="{D6FF7ACB-10E7-9940-B32C-48016BC276B1}" type="presOf" srcId="{5BE6D651-1F7A-0E45-8C95-6E3F78E69749}" destId="{37235ACA-5EC0-5B44-9739-ECDE9D79DB95}" srcOrd="0" destOrd="0" presId="urn:microsoft.com/office/officeart/2005/8/layout/hierarchy4"/>
    <dgm:cxn modelId="{EAA09ECB-60DF-1247-957F-D31DE39B168E}" srcId="{2439F2B0-C76D-C24C-8C08-D66C6A5630EF}" destId="{5BE6D651-1F7A-0E45-8C95-6E3F78E69749}" srcOrd="0" destOrd="0" parTransId="{74909B38-4457-BA48-AB9E-A7F42B0B5BB1}" sibTransId="{1C764F3A-7537-CA47-A3C3-3B12FDD52168}"/>
    <dgm:cxn modelId="{1F18C5F5-651F-8542-AFC1-798ACE739467}" type="presParOf" srcId="{00F9C752-2D39-5448-AE3C-A030E648D7A6}" destId="{F72ACBF8-C4EC-E14A-ABA5-F1CF20A363AC}" srcOrd="0" destOrd="0" presId="urn:microsoft.com/office/officeart/2005/8/layout/hierarchy4"/>
    <dgm:cxn modelId="{BFB19041-3E08-0542-9C3E-1532A31685C0}" type="presParOf" srcId="{F72ACBF8-C4EC-E14A-ABA5-F1CF20A363AC}" destId="{37235ACA-5EC0-5B44-9739-ECDE9D79DB95}" srcOrd="0" destOrd="0" presId="urn:microsoft.com/office/officeart/2005/8/layout/hierarchy4"/>
    <dgm:cxn modelId="{3BF7ABD3-CDEE-4346-9290-1E24FA8D4F2C}" type="presParOf" srcId="{F72ACBF8-C4EC-E14A-ABA5-F1CF20A363AC}" destId="{CA481047-5844-9544-ADEB-90FD80EA9D9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044995-7EEC-324A-83BC-9C987543EF51}" type="doc">
      <dgm:prSet loTypeId="urn:microsoft.com/office/officeart/2005/8/layout/venn1" loCatId="relationship" qsTypeId="urn:microsoft.com/office/officeart/2005/8/quickstyle/simple4" qsCatId="simple" csTypeId="urn:microsoft.com/office/officeart/2005/8/colors/accent1_2#1" csCatId="accent1" phldr="1"/>
      <dgm:spPr/>
    </dgm:pt>
    <dgm:pt modelId="{69A32765-71F6-5B4A-A4DE-A0AD0E8ECB0A}">
      <dgm:prSet phldrT="[Text]"/>
      <dgm:spPr/>
      <dgm:t>
        <a:bodyPr/>
        <a:lstStyle/>
        <a:p>
          <a:r>
            <a:rPr lang="en-US" dirty="0" smtClean="0"/>
            <a:t>ICPO Global </a:t>
          </a:r>
          <a:br>
            <a:rPr lang="en-US" dirty="0" smtClean="0"/>
          </a:br>
          <a:r>
            <a:rPr lang="en-US" dirty="0" smtClean="0"/>
            <a:t>(China)</a:t>
          </a:r>
          <a:endParaRPr lang="en-US" dirty="0"/>
        </a:p>
      </dgm:t>
    </dgm:pt>
    <dgm:pt modelId="{24B20F74-C168-3248-A905-3F3F38D4B1D5}" type="parTrans" cxnId="{A4006950-C5E8-0742-9F2B-3C51240FD7B2}">
      <dgm:prSet/>
      <dgm:spPr/>
      <dgm:t>
        <a:bodyPr/>
        <a:lstStyle/>
        <a:p>
          <a:endParaRPr lang="en-US"/>
        </a:p>
      </dgm:t>
    </dgm:pt>
    <dgm:pt modelId="{D59177D4-21F9-A74F-9F87-42B8E327767B}" type="sibTrans" cxnId="{A4006950-C5E8-0742-9F2B-3C51240FD7B2}">
      <dgm:prSet/>
      <dgm:spPr/>
      <dgm:t>
        <a:bodyPr/>
        <a:lstStyle/>
        <a:p>
          <a:endParaRPr lang="en-US"/>
        </a:p>
      </dgm:t>
    </dgm:pt>
    <dgm:pt modelId="{E4B98321-2C7E-8E4A-9E92-ABDD355DF9A5}">
      <dgm:prSet phldrT="[Text]"/>
      <dgm:spPr/>
      <dgm:t>
        <a:bodyPr/>
        <a:lstStyle/>
        <a:p>
          <a:r>
            <a:rPr lang="en-US" dirty="0" smtClean="0"/>
            <a:t>ICPO Modeling (Italy)</a:t>
          </a:r>
          <a:endParaRPr lang="en-US" dirty="0"/>
        </a:p>
      </dgm:t>
    </dgm:pt>
    <dgm:pt modelId="{C98417A8-5EF4-B945-9D86-FC3B5B087E28}" type="parTrans" cxnId="{B083B6CB-655F-8B4D-ACAD-A27AB8A9E0A8}">
      <dgm:prSet/>
      <dgm:spPr/>
      <dgm:t>
        <a:bodyPr/>
        <a:lstStyle/>
        <a:p>
          <a:endParaRPr lang="en-US"/>
        </a:p>
      </dgm:t>
    </dgm:pt>
    <dgm:pt modelId="{2FCB0923-50DC-274C-BC68-A505D80311F1}" type="sibTrans" cxnId="{B083B6CB-655F-8B4D-ACAD-A27AB8A9E0A8}">
      <dgm:prSet/>
      <dgm:spPr/>
      <dgm:t>
        <a:bodyPr/>
        <a:lstStyle/>
        <a:p>
          <a:endParaRPr lang="en-US"/>
        </a:p>
      </dgm:t>
    </dgm:pt>
    <dgm:pt modelId="{6E2A3CA8-B9A3-5243-8C41-4A856B7D696C}">
      <dgm:prSet phldrT="[Text]"/>
      <dgm:spPr/>
      <dgm:t>
        <a:bodyPr/>
        <a:lstStyle/>
        <a:p>
          <a:r>
            <a:rPr lang="en-US" dirty="0" smtClean="0"/>
            <a:t>ICPO Monsoon (India)</a:t>
          </a:r>
          <a:endParaRPr lang="en-US" dirty="0"/>
        </a:p>
      </dgm:t>
    </dgm:pt>
    <dgm:pt modelId="{9A0155C5-826F-564F-9670-3649EFF8B802}" type="parTrans" cxnId="{04DD5576-50EA-024D-9701-89D2C21BB06A}">
      <dgm:prSet/>
      <dgm:spPr/>
      <dgm:t>
        <a:bodyPr/>
        <a:lstStyle/>
        <a:p>
          <a:endParaRPr lang="en-US"/>
        </a:p>
      </dgm:t>
    </dgm:pt>
    <dgm:pt modelId="{1C083304-824B-2147-8A97-C553A54A547D}" type="sibTrans" cxnId="{04DD5576-50EA-024D-9701-89D2C21BB06A}">
      <dgm:prSet/>
      <dgm:spPr/>
      <dgm:t>
        <a:bodyPr/>
        <a:lstStyle/>
        <a:p>
          <a:endParaRPr lang="en-US"/>
        </a:p>
      </dgm:t>
    </dgm:pt>
    <dgm:pt modelId="{97D7EE5B-3CA8-DA41-8746-A181FE8B9921}" type="pres">
      <dgm:prSet presAssocID="{CD044995-7EEC-324A-83BC-9C987543EF51}" presName="compositeShape" presStyleCnt="0">
        <dgm:presLayoutVars>
          <dgm:chMax val="7"/>
          <dgm:dir/>
          <dgm:resizeHandles val="exact"/>
        </dgm:presLayoutVars>
      </dgm:prSet>
      <dgm:spPr/>
    </dgm:pt>
    <dgm:pt modelId="{CDAC85ED-5486-E84D-8E40-6ED1E26E3DA5}" type="pres">
      <dgm:prSet presAssocID="{69A32765-71F6-5B4A-A4DE-A0AD0E8ECB0A}" presName="circ1" presStyleLbl="vennNode1" presStyleIdx="0" presStyleCnt="3" custScaleX="141549" custScaleY="120309" custLinFactNeighborX="24251" custLinFactNeighborY="0"/>
      <dgm:spPr/>
      <dgm:t>
        <a:bodyPr/>
        <a:lstStyle/>
        <a:p>
          <a:endParaRPr lang="en-US"/>
        </a:p>
      </dgm:t>
    </dgm:pt>
    <dgm:pt modelId="{1A0B58D4-9B9B-CA4D-AD21-932A46901318}" type="pres">
      <dgm:prSet presAssocID="{69A32765-71F6-5B4A-A4DE-A0AD0E8ECB0A}" presName="circ1Tx" presStyleLbl="revTx" presStyleIdx="0" presStyleCnt="0">
        <dgm:presLayoutVars>
          <dgm:chMax val="0"/>
          <dgm:chPref val="0"/>
          <dgm:bulletEnabled val="1"/>
        </dgm:presLayoutVars>
      </dgm:prSet>
      <dgm:spPr/>
      <dgm:t>
        <a:bodyPr/>
        <a:lstStyle/>
        <a:p>
          <a:endParaRPr lang="en-US"/>
        </a:p>
      </dgm:t>
    </dgm:pt>
    <dgm:pt modelId="{A144A2E9-5771-2941-9303-022BA0889004}" type="pres">
      <dgm:prSet presAssocID="{E4B98321-2C7E-8E4A-9E92-ABDD355DF9A5}" presName="circ2" presStyleLbl="vennNode1" presStyleIdx="1" presStyleCnt="3" custScaleX="134859" custScaleY="115330" custLinFactNeighborX="23430" custLinFactNeighborY="1801"/>
      <dgm:spPr/>
      <dgm:t>
        <a:bodyPr/>
        <a:lstStyle/>
        <a:p>
          <a:endParaRPr lang="en-US"/>
        </a:p>
      </dgm:t>
    </dgm:pt>
    <dgm:pt modelId="{D43EA8EE-4988-0141-8CFC-C802286E1219}" type="pres">
      <dgm:prSet presAssocID="{E4B98321-2C7E-8E4A-9E92-ABDD355DF9A5}" presName="circ2Tx" presStyleLbl="revTx" presStyleIdx="0" presStyleCnt="0">
        <dgm:presLayoutVars>
          <dgm:chMax val="0"/>
          <dgm:chPref val="0"/>
          <dgm:bulletEnabled val="1"/>
        </dgm:presLayoutVars>
      </dgm:prSet>
      <dgm:spPr/>
      <dgm:t>
        <a:bodyPr/>
        <a:lstStyle/>
        <a:p>
          <a:endParaRPr lang="en-US"/>
        </a:p>
      </dgm:t>
    </dgm:pt>
    <dgm:pt modelId="{6191765D-02EC-DF46-B926-21E6488F80F2}" type="pres">
      <dgm:prSet presAssocID="{6E2A3CA8-B9A3-5243-8C41-4A856B7D696C}" presName="circ3" presStyleLbl="vennNode1" presStyleIdx="2" presStyleCnt="3" custScaleX="141784" custScaleY="120674" custLinFactNeighborX="5051" custLinFactNeighborY="-20509"/>
      <dgm:spPr/>
      <dgm:t>
        <a:bodyPr/>
        <a:lstStyle/>
        <a:p>
          <a:endParaRPr lang="en-US"/>
        </a:p>
      </dgm:t>
    </dgm:pt>
    <dgm:pt modelId="{A08F6644-8B9F-CC41-BCEB-9B36DBD34D79}" type="pres">
      <dgm:prSet presAssocID="{6E2A3CA8-B9A3-5243-8C41-4A856B7D696C}" presName="circ3Tx" presStyleLbl="revTx" presStyleIdx="0" presStyleCnt="0">
        <dgm:presLayoutVars>
          <dgm:chMax val="0"/>
          <dgm:chPref val="0"/>
          <dgm:bulletEnabled val="1"/>
        </dgm:presLayoutVars>
      </dgm:prSet>
      <dgm:spPr/>
      <dgm:t>
        <a:bodyPr/>
        <a:lstStyle/>
        <a:p>
          <a:endParaRPr lang="en-US"/>
        </a:p>
      </dgm:t>
    </dgm:pt>
  </dgm:ptLst>
  <dgm:cxnLst>
    <dgm:cxn modelId="{52235F4F-A879-CF42-BB0B-61B55A8F77E9}" type="presOf" srcId="{69A32765-71F6-5B4A-A4DE-A0AD0E8ECB0A}" destId="{CDAC85ED-5486-E84D-8E40-6ED1E26E3DA5}" srcOrd="0" destOrd="0" presId="urn:microsoft.com/office/officeart/2005/8/layout/venn1"/>
    <dgm:cxn modelId="{3C3EF6FD-4409-B346-AC11-C1EE180CB29A}" type="presOf" srcId="{E4B98321-2C7E-8E4A-9E92-ABDD355DF9A5}" destId="{D43EA8EE-4988-0141-8CFC-C802286E1219}" srcOrd="1" destOrd="0" presId="urn:microsoft.com/office/officeart/2005/8/layout/venn1"/>
    <dgm:cxn modelId="{5072B696-1AB2-7643-A98B-A841C5F6E42E}" type="presOf" srcId="{6E2A3CA8-B9A3-5243-8C41-4A856B7D696C}" destId="{6191765D-02EC-DF46-B926-21E6488F80F2}" srcOrd="0" destOrd="0" presId="urn:microsoft.com/office/officeart/2005/8/layout/venn1"/>
    <dgm:cxn modelId="{5A9D4E0C-1C57-4242-832F-79473A63D554}" type="presOf" srcId="{6E2A3CA8-B9A3-5243-8C41-4A856B7D696C}" destId="{A08F6644-8B9F-CC41-BCEB-9B36DBD34D79}" srcOrd="1" destOrd="0" presId="urn:microsoft.com/office/officeart/2005/8/layout/venn1"/>
    <dgm:cxn modelId="{EB172107-AF57-FA42-9B98-3EB3B726105D}" type="presOf" srcId="{69A32765-71F6-5B4A-A4DE-A0AD0E8ECB0A}" destId="{1A0B58D4-9B9B-CA4D-AD21-932A46901318}" srcOrd="1" destOrd="0" presId="urn:microsoft.com/office/officeart/2005/8/layout/venn1"/>
    <dgm:cxn modelId="{55F08C23-1059-AF48-B263-E820603B266C}" type="presOf" srcId="{E4B98321-2C7E-8E4A-9E92-ABDD355DF9A5}" destId="{A144A2E9-5771-2941-9303-022BA0889004}" srcOrd="0" destOrd="0" presId="urn:microsoft.com/office/officeart/2005/8/layout/venn1"/>
    <dgm:cxn modelId="{04DD5576-50EA-024D-9701-89D2C21BB06A}" srcId="{CD044995-7EEC-324A-83BC-9C987543EF51}" destId="{6E2A3CA8-B9A3-5243-8C41-4A856B7D696C}" srcOrd="2" destOrd="0" parTransId="{9A0155C5-826F-564F-9670-3649EFF8B802}" sibTransId="{1C083304-824B-2147-8A97-C553A54A547D}"/>
    <dgm:cxn modelId="{A4006950-C5E8-0742-9F2B-3C51240FD7B2}" srcId="{CD044995-7EEC-324A-83BC-9C987543EF51}" destId="{69A32765-71F6-5B4A-A4DE-A0AD0E8ECB0A}" srcOrd="0" destOrd="0" parTransId="{24B20F74-C168-3248-A905-3F3F38D4B1D5}" sibTransId="{D59177D4-21F9-A74F-9F87-42B8E327767B}"/>
    <dgm:cxn modelId="{0E6EB0A7-3EBA-3242-9B2A-4BC3E1269F72}" type="presOf" srcId="{CD044995-7EEC-324A-83BC-9C987543EF51}" destId="{97D7EE5B-3CA8-DA41-8746-A181FE8B9921}" srcOrd="0" destOrd="0" presId="urn:microsoft.com/office/officeart/2005/8/layout/venn1"/>
    <dgm:cxn modelId="{B083B6CB-655F-8B4D-ACAD-A27AB8A9E0A8}" srcId="{CD044995-7EEC-324A-83BC-9C987543EF51}" destId="{E4B98321-2C7E-8E4A-9E92-ABDD355DF9A5}" srcOrd="1" destOrd="0" parTransId="{C98417A8-5EF4-B945-9D86-FC3B5B087E28}" sibTransId="{2FCB0923-50DC-274C-BC68-A505D80311F1}"/>
    <dgm:cxn modelId="{1147C7B8-951A-2D44-B835-3083ADBE87A9}" type="presParOf" srcId="{97D7EE5B-3CA8-DA41-8746-A181FE8B9921}" destId="{CDAC85ED-5486-E84D-8E40-6ED1E26E3DA5}" srcOrd="0" destOrd="0" presId="urn:microsoft.com/office/officeart/2005/8/layout/venn1"/>
    <dgm:cxn modelId="{743D0D64-2621-3249-A9F5-2C895DF30706}" type="presParOf" srcId="{97D7EE5B-3CA8-DA41-8746-A181FE8B9921}" destId="{1A0B58D4-9B9B-CA4D-AD21-932A46901318}" srcOrd="1" destOrd="0" presId="urn:microsoft.com/office/officeart/2005/8/layout/venn1"/>
    <dgm:cxn modelId="{F855725F-85B6-734F-929A-F1583A9E8AA1}" type="presParOf" srcId="{97D7EE5B-3CA8-DA41-8746-A181FE8B9921}" destId="{A144A2E9-5771-2941-9303-022BA0889004}" srcOrd="2" destOrd="0" presId="urn:microsoft.com/office/officeart/2005/8/layout/venn1"/>
    <dgm:cxn modelId="{3A3E5920-BE6F-D54F-983D-6BB7D8434E6A}" type="presParOf" srcId="{97D7EE5B-3CA8-DA41-8746-A181FE8B9921}" destId="{D43EA8EE-4988-0141-8CFC-C802286E1219}" srcOrd="3" destOrd="0" presId="urn:microsoft.com/office/officeart/2005/8/layout/venn1"/>
    <dgm:cxn modelId="{C7D5773A-B08C-D34A-B39B-6B30F7BDC963}" type="presParOf" srcId="{97D7EE5B-3CA8-DA41-8746-A181FE8B9921}" destId="{6191765D-02EC-DF46-B926-21E6488F80F2}" srcOrd="4" destOrd="0" presId="urn:microsoft.com/office/officeart/2005/8/layout/venn1"/>
    <dgm:cxn modelId="{E9D3269C-BF6A-5942-A0CE-0C5A73646B07}" type="presParOf" srcId="{97D7EE5B-3CA8-DA41-8746-A181FE8B9921}" destId="{A08F6644-8B9F-CC41-BCEB-9B36DBD34D7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35ACA-5EC0-5B44-9739-ECDE9D79DB95}">
      <dsp:nvSpPr>
        <dsp:cNvPr id="0" name=""/>
        <dsp:cNvSpPr/>
      </dsp:nvSpPr>
      <dsp:spPr>
        <a:xfrm>
          <a:off x="0" y="0"/>
          <a:ext cx="7726758" cy="590414"/>
        </a:xfrm>
        <a:prstGeom prst="roundRect">
          <a:avLst>
            <a:gd name="adj" fmla="val 10000"/>
          </a:avLst>
        </a:prstGeom>
        <a:solidFill>
          <a:srgbClr val="3366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Scientific Steering Group Members</a:t>
          </a:r>
          <a:endParaRPr lang="en-US" sz="2500" kern="1200" dirty="0"/>
        </a:p>
      </dsp:txBody>
      <dsp:txXfrm>
        <a:off x="17293" y="17293"/>
        <a:ext cx="7692172" cy="555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C85ED-5486-E84D-8E40-6ED1E26E3DA5}">
      <dsp:nvSpPr>
        <dsp:cNvPr id="0" name=""/>
        <dsp:cNvSpPr/>
      </dsp:nvSpPr>
      <dsp:spPr>
        <a:xfrm>
          <a:off x="2064369" y="-213959"/>
          <a:ext cx="3710395" cy="3153635"/>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r>
            <a:rPr lang="en-US" sz="3900" kern="1200" dirty="0" smtClean="0"/>
            <a:t>ICPO Global </a:t>
          </a:r>
          <a:br>
            <a:rPr lang="en-US" sz="3900" kern="1200" dirty="0" smtClean="0"/>
          </a:br>
          <a:r>
            <a:rPr lang="en-US" sz="3900" kern="1200" dirty="0" smtClean="0"/>
            <a:t>(China)</a:t>
          </a:r>
          <a:endParaRPr lang="en-US" sz="3900" kern="1200" dirty="0"/>
        </a:p>
      </dsp:txBody>
      <dsp:txXfrm>
        <a:off x="2559089" y="337926"/>
        <a:ext cx="2720956" cy="1419136"/>
      </dsp:txXfrm>
    </dsp:sp>
    <dsp:sp modelId="{A144A2E9-5771-2941-9303-022BA0889004}">
      <dsp:nvSpPr>
        <dsp:cNvPr id="0" name=""/>
        <dsp:cNvSpPr/>
      </dsp:nvSpPr>
      <dsp:spPr>
        <a:xfrm>
          <a:off x="2941968" y="1489596"/>
          <a:ext cx="3535031" cy="3023122"/>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r>
            <a:rPr lang="en-US" sz="3800" kern="1200" dirty="0" smtClean="0"/>
            <a:t>ICPO Modeling (Italy)</a:t>
          </a:r>
          <a:endParaRPr lang="en-US" sz="3800" kern="1200" dirty="0"/>
        </a:p>
      </dsp:txBody>
      <dsp:txXfrm>
        <a:off x="4023098" y="2270570"/>
        <a:ext cx="2121019" cy="1662717"/>
      </dsp:txXfrm>
    </dsp:sp>
    <dsp:sp modelId="{6191765D-02EC-DF46-B926-21E6488F80F2}">
      <dsp:nvSpPr>
        <dsp:cNvPr id="0" name=""/>
        <dsp:cNvSpPr/>
      </dsp:nvSpPr>
      <dsp:spPr>
        <a:xfrm>
          <a:off x="612158" y="881958"/>
          <a:ext cx="3716555" cy="3163203"/>
        </a:xfrm>
        <a:prstGeom prst="ellipse">
          <a:avLst/>
        </a:prstGeom>
        <a:gradFill rotWithShape="0">
          <a:gsLst>
            <a:gs pos="0">
              <a:schemeClr val="accent1">
                <a:alpha val="50000"/>
                <a:hueOff val="0"/>
                <a:satOff val="0"/>
                <a:lumOff val="0"/>
                <a:alphaOff val="0"/>
                <a:tint val="100000"/>
                <a:shade val="100000"/>
                <a:satMod val="130000"/>
              </a:schemeClr>
            </a:gs>
            <a:gs pos="100000">
              <a:schemeClr val="accen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r>
            <a:rPr lang="en-US" sz="3800" kern="1200" dirty="0" smtClean="0"/>
            <a:t>ICPO Monsoon (India)</a:t>
          </a:r>
          <a:endParaRPr lang="en-US" sz="3800" kern="1200" dirty="0"/>
        </a:p>
      </dsp:txBody>
      <dsp:txXfrm>
        <a:off x="962134" y="1699118"/>
        <a:ext cx="2229933" cy="17397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CD528A-E3DC-8847-88CB-D1113E6984D3}" type="datetimeFigureOut">
              <a:rPr lang="en-US" smtClean="0"/>
              <a:t>2/26/14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649F87-BEE1-E844-AC91-02343128C2F0}" type="slidenum">
              <a:rPr lang="en-US" smtClean="0"/>
              <a:t>‹#›</a:t>
            </a:fld>
            <a:endParaRPr lang="en-US"/>
          </a:p>
        </p:txBody>
      </p:sp>
    </p:spTree>
    <p:extLst>
      <p:ext uri="{BB962C8B-B14F-4D97-AF65-F5344CB8AC3E}">
        <p14:creationId xmlns:p14="http://schemas.microsoft.com/office/powerpoint/2010/main" val="2888209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FF6B7F-E4C8-174A-A806-6F8EB4FD5BA6}" type="datetimeFigureOut">
              <a:rPr lang="en-US" smtClean="0"/>
              <a:t>2/26/14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E3CE0C-5317-D040-80C5-CF5E0DF03E9A}" type="slidenum">
              <a:rPr lang="en-US" smtClean="0"/>
              <a:t>‹#›</a:t>
            </a:fld>
            <a:endParaRPr lang="en-US"/>
          </a:p>
        </p:txBody>
      </p:sp>
    </p:spTree>
    <p:extLst>
      <p:ext uri="{BB962C8B-B14F-4D97-AF65-F5344CB8AC3E}">
        <p14:creationId xmlns:p14="http://schemas.microsoft.com/office/powerpoint/2010/main" val="32472369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1143000" y="684213"/>
            <a:ext cx="4572000" cy="3429000"/>
          </a:xfrm>
          <a:ln/>
        </p:spPr>
      </p:sp>
      <p:sp>
        <p:nvSpPr>
          <p:cNvPr id="64515" name="Notes Placeholder 2"/>
          <p:cNvSpPr>
            <a:spLocks noGrp="1"/>
          </p:cNvSpPr>
          <p:nvPr>
            <p:ph type="body" idx="1"/>
          </p:nvPr>
        </p:nvSpPr>
        <p:spPr>
          <a:xfrm>
            <a:off x="685800" y="4343713"/>
            <a:ext cx="5486400" cy="4115425"/>
          </a:xfrm>
          <a:noFill/>
          <a:ln/>
        </p:spPr>
        <p:txBody>
          <a:bodyPr lIns="91423" tIns="45712" rIns="91423" bIns="45712"/>
          <a:lstStyle/>
          <a:p>
            <a:r>
              <a:rPr lang="en-US" smtClean="0">
                <a:latin typeface="Arial" pitchFamily="34" charset="0"/>
                <a:ea typeface="ＭＳ Ｐゴシック" pitchFamily="34" charset="-128"/>
              </a:rPr>
              <a:t>See p. 2 of Draft IP</a:t>
            </a:r>
          </a:p>
        </p:txBody>
      </p:sp>
      <p:sp>
        <p:nvSpPr>
          <p:cNvPr id="64516" name="Slide Number Placeholder 3"/>
          <p:cNvSpPr txBox="1">
            <a:spLocks noGrp="1"/>
          </p:cNvSpPr>
          <p:nvPr/>
        </p:nvSpPr>
        <p:spPr bwMode="auto">
          <a:xfrm>
            <a:off x="3884122" y="8684298"/>
            <a:ext cx="2972320" cy="458139"/>
          </a:xfrm>
          <a:prstGeom prst="rect">
            <a:avLst/>
          </a:prstGeom>
          <a:noFill/>
          <a:ln w="9525">
            <a:noFill/>
            <a:miter lim="800000"/>
            <a:headEnd/>
            <a:tailEnd/>
          </a:ln>
        </p:spPr>
        <p:txBody>
          <a:bodyPr lIns="91423" tIns="45712" rIns="91423" bIns="45712" anchor="b"/>
          <a:lstStyle/>
          <a:p>
            <a:pPr algn="r" defTabSz="913458" eaLnBrk="0" hangingPunct="0"/>
            <a:fld id="{0F44F17D-7E1E-45A0-AB7F-09B51753BC55}" type="slidenum">
              <a:rPr lang="en-US" sz="1200"/>
              <a:pPr algn="r" defTabSz="913458" eaLnBrk="0" hangingPunct="0"/>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5. Important </a:t>
            </a:r>
            <a:r>
              <a:rPr lang="en-US" baseline="0" dirty="0" smtClean="0"/>
              <a:t>to clarify that the research challenges do not comprise the whole of the program, but rather highlight a limited set of climate science topics that are societally important, reflect the interests of the scientific community and funding agencies, and concern most of the CLIVAR Panels.</a:t>
            </a:r>
            <a:endParaRPr lang="en-US" dirty="0"/>
          </a:p>
        </p:txBody>
      </p:sp>
      <p:sp>
        <p:nvSpPr>
          <p:cNvPr id="4" name="Slide Number Placeholder 3"/>
          <p:cNvSpPr>
            <a:spLocks noGrp="1"/>
          </p:cNvSpPr>
          <p:nvPr>
            <p:ph type="sldNum" sz="quarter" idx="10"/>
          </p:nvPr>
        </p:nvSpPr>
        <p:spPr/>
        <p:txBody>
          <a:bodyPr/>
          <a:lstStyle/>
          <a:p>
            <a:fld id="{E25EA55B-4407-5E4B-98E0-AF20C8BBEC34}" type="slidenum">
              <a:rPr lang="en-US" smtClean="0"/>
              <a:t>24</a:t>
            </a:fld>
            <a:endParaRPr lang="en-US"/>
          </a:p>
        </p:txBody>
      </p:sp>
    </p:spTree>
    <p:extLst>
      <p:ext uri="{BB962C8B-B14F-4D97-AF65-F5344CB8AC3E}">
        <p14:creationId xmlns:p14="http://schemas.microsoft.com/office/powerpoint/2010/main" val="375949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caption: </a:t>
            </a:r>
            <a:r>
              <a:rPr lang="en-US" sz="1200" kern="1200" dirty="0" smtClean="0">
                <a:solidFill>
                  <a:schemeClr val="tx1"/>
                </a:solidFill>
                <a:effectLst/>
                <a:latin typeface="+mn-lt"/>
                <a:ea typeface="+mn-ea"/>
                <a:cs typeface="+mn-cs"/>
              </a:rPr>
              <a:t>(top) Wintertime anomaly patterns of SST (color shading; ºC), sea-level pressure (contours; </a:t>
            </a:r>
            <a:r>
              <a:rPr lang="en-US" sz="1200" kern="1200" dirty="0" err="1" smtClean="0">
                <a:solidFill>
                  <a:schemeClr val="tx1"/>
                </a:solidFill>
                <a:effectLst/>
                <a:latin typeface="+mn-lt"/>
                <a:ea typeface="+mn-ea"/>
                <a:cs typeface="+mn-cs"/>
              </a:rPr>
              <a:t>hPa</a:t>
            </a:r>
            <a:r>
              <a:rPr lang="en-US" sz="1200" kern="1200" dirty="0" smtClean="0">
                <a:solidFill>
                  <a:schemeClr val="tx1"/>
                </a:solidFill>
                <a:effectLst/>
                <a:latin typeface="+mn-lt"/>
                <a:ea typeface="+mn-ea"/>
                <a:cs typeface="+mn-cs"/>
              </a:rPr>
              <a:t>), and surface wind stress (arrows; longest values ~0.015 N m</a:t>
            </a:r>
            <a:r>
              <a:rPr lang="en-US" sz="1200" kern="1200" baseline="30000" dirty="0" smtClean="0">
                <a:solidFill>
                  <a:schemeClr val="tx1"/>
                </a:solidFill>
                <a:effectLst/>
                <a:latin typeface="+mn-lt"/>
                <a:ea typeface="+mn-ea"/>
                <a:cs typeface="+mn-cs"/>
              </a:rPr>
              <a:t>-2</a:t>
            </a:r>
            <a:r>
              <a:rPr lang="en-US" sz="1200" b="0" kern="1200" dirty="0" smtClean="0">
                <a:solidFill>
                  <a:schemeClr val="tx1"/>
                </a:solidFill>
                <a:effectLst/>
                <a:latin typeface="+mn-lt"/>
                <a:ea typeface="+mn-ea"/>
                <a:cs typeface="+mn-cs"/>
              </a:rPr>
              <a:t>) associated with warm (left) and cold (right) phases of the PDO.  (bottom) Index of the PDO, defined by the leading principal component (PC) of monthly SST anomalies in the Pacific Ocean north of 20ºN for the 1900−2012 period.</a:t>
            </a:r>
            <a:r>
              <a:rPr lang="en-US" b="0" dirty="0" smtClean="0">
                <a:effectLst/>
              </a:rPr>
              <a:t> </a:t>
            </a:r>
            <a:endParaRPr lang="en-US" b="0" dirty="0"/>
          </a:p>
        </p:txBody>
      </p:sp>
      <p:sp>
        <p:nvSpPr>
          <p:cNvPr id="4" name="Slide Number Placeholder 3"/>
          <p:cNvSpPr>
            <a:spLocks noGrp="1"/>
          </p:cNvSpPr>
          <p:nvPr>
            <p:ph type="sldNum" sz="quarter" idx="10"/>
          </p:nvPr>
        </p:nvSpPr>
        <p:spPr/>
        <p:txBody>
          <a:bodyPr/>
          <a:lstStyle/>
          <a:p>
            <a:fld id="{E25EA55B-4407-5E4B-98E0-AF20C8BBEC34}" type="slidenum">
              <a:rPr lang="en-US" smtClean="0"/>
              <a:t>25</a:t>
            </a:fld>
            <a:endParaRPr lang="en-US"/>
          </a:p>
        </p:txBody>
      </p:sp>
    </p:spTree>
    <p:extLst>
      <p:ext uri="{BB962C8B-B14F-4D97-AF65-F5344CB8AC3E}">
        <p14:creationId xmlns:p14="http://schemas.microsoft.com/office/powerpoint/2010/main" val="375949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caption: </a:t>
            </a:r>
            <a:r>
              <a:rPr lang="en-US" sz="1200" kern="1200" dirty="0" smtClean="0">
                <a:solidFill>
                  <a:schemeClr val="tx1"/>
                </a:solidFill>
                <a:effectLst/>
                <a:latin typeface="+mn-lt"/>
                <a:ea typeface="+mn-ea"/>
                <a:cs typeface="+mn-cs"/>
              </a:rPr>
              <a:t>Composites of maximum daily temperatures for cold minus warm ENSO events during DJF from four different climate-model simulations: HadEX2 (top left), CCSM3 Historical (top right), CCSM4 Historical (bottom left), and CCSM4 RCP8.5 (bottom right). For example, </a:t>
            </a:r>
            <a:r>
              <a:rPr lang="en-US" sz="1200" b="1" kern="1200" dirty="0" smtClean="0">
                <a:solidFill>
                  <a:schemeClr val="tx1"/>
                </a:solidFill>
                <a:effectLst/>
                <a:latin typeface="+mn-lt"/>
                <a:ea typeface="+mn-ea"/>
                <a:cs typeface="+mn-cs"/>
              </a:rPr>
              <a:t>maximum temperatures are warmer over much of the US (warm colors) during strong El Niño than during strong La Nina events.</a:t>
            </a:r>
            <a:r>
              <a:rPr lang="en-US" sz="1200" kern="1200" dirty="0" smtClean="0">
                <a:solidFill>
                  <a:schemeClr val="tx1"/>
                </a:solidFill>
                <a:effectLst/>
                <a:latin typeface="+mn-lt"/>
                <a:ea typeface="+mn-ea"/>
                <a:cs typeface="+mn-cs"/>
              </a:rPr>
              <a:t> Stippled regions pass a 5% t-test.  White areas in a) denote grid points with insufficient spatial coverage. </a:t>
            </a:r>
            <a:endParaRPr lang="en-US" dirty="0"/>
          </a:p>
        </p:txBody>
      </p:sp>
      <p:sp>
        <p:nvSpPr>
          <p:cNvPr id="4" name="Slide Number Placeholder 3"/>
          <p:cNvSpPr>
            <a:spLocks noGrp="1"/>
          </p:cNvSpPr>
          <p:nvPr>
            <p:ph type="sldNum" sz="quarter" idx="10"/>
          </p:nvPr>
        </p:nvSpPr>
        <p:spPr/>
        <p:txBody>
          <a:bodyPr/>
          <a:lstStyle/>
          <a:p>
            <a:fld id="{E25EA55B-4407-5E4B-98E0-AF20C8BBEC34}" type="slidenum">
              <a:rPr lang="en-US" smtClean="0"/>
              <a:t>26</a:t>
            </a:fld>
            <a:endParaRPr lang="en-US"/>
          </a:p>
        </p:txBody>
      </p:sp>
    </p:spTree>
    <p:extLst>
      <p:ext uri="{BB962C8B-B14F-4D97-AF65-F5344CB8AC3E}">
        <p14:creationId xmlns:p14="http://schemas.microsoft.com/office/powerpoint/2010/main" val="375949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caption: </a:t>
            </a:r>
            <a:r>
              <a:rPr lang="en-US" sz="1200" kern="1200" dirty="0" smtClean="0">
                <a:solidFill>
                  <a:schemeClr val="tx1"/>
                </a:solidFill>
                <a:latin typeface="+mn-lt"/>
                <a:ea typeface="+mn-ea"/>
                <a:cs typeface="+mn-cs"/>
              </a:rPr>
              <a:t>Cumulative changes in the mass of (left axis) the EAIS, WAIS, and APIS (</a:t>
            </a:r>
            <a:r>
              <a:rPr lang="en-US" sz="1200" b="1" kern="1200" dirty="0" smtClean="0">
                <a:solidFill>
                  <a:schemeClr val="tx1"/>
                </a:solidFill>
                <a:latin typeface="+mn-lt"/>
                <a:ea typeface="+mn-ea"/>
                <a:cs typeface="+mn-cs"/>
              </a:rPr>
              <a:t>top</a:t>
            </a:r>
            <a:r>
              <a:rPr lang="en-US" sz="1200" b="0" kern="1200" dirty="0" smtClean="0">
                <a:solidFill>
                  <a:schemeClr val="tx1"/>
                </a:solidFill>
                <a:latin typeface="+mn-lt"/>
                <a:ea typeface="+mn-ea"/>
                <a:cs typeface="+mn-cs"/>
              </a:rPr>
              <a:t>) and </a:t>
            </a:r>
            <a:r>
              <a:rPr lang="en-US" sz="1200" b="0" kern="1200" dirty="0" err="1" smtClean="0">
                <a:solidFill>
                  <a:schemeClr val="tx1"/>
                </a:solidFill>
                <a:latin typeface="+mn-lt"/>
                <a:ea typeface="+mn-ea"/>
                <a:cs typeface="+mn-cs"/>
              </a:rPr>
              <a:t>GrIS</a:t>
            </a:r>
            <a:r>
              <a:rPr lang="en-US" sz="1200" b="0" kern="1200" dirty="0" smtClean="0">
                <a:solidFill>
                  <a:schemeClr val="tx1"/>
                </a:solidFill>
                <a:latin typeface="+mn-lt"/>
                <a:ea typeface="+mn-ea"/>
                <a:cs typeface="+mn-cs"/>
              </a:rPr>
              <a:t> and AIS and the combined change of the AIS and </a:t>
            </a:r>
            <a:r>
              <a:rPr lang="en-US" sz="1200" b="0" kern="1200" dirty="0" err="1" smtClean="0">
                <a:solidFill>
                  <a:schemeClr val="tx1"/>
                </a:solidFill>
                <a:latin typeface="+mn-lt"/>
                <a:ea typeface="+mn-ea"/>
                <a:cs typeface="+mn-cs"/>
              </a:rPr>
              <a:t>GrIS</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bottom</a:t>
            </a:r>
            <a:r>
              <a:rPr lang="en-US" sz="1200" b="0" kern="1200" dirty="0" smtClean="0">
                <a:solidFill>
                  <a:schemeClr val="tx1"/>
                </a:solidFill>
                <a:latin typeface="+mn-lt"/>
                <a:ea typeface="+mn-ea"/>
                <a:cs typeface="+mn-cs"/>
              </a:rPr>
              <a:t>), determined from a reconciliation of measurements acquired by satellite RA, the IOM, satellite </a:t>
            </a:r>
            <a:r>
              <a:rPr lang="en-US" sz="1200" b="0" kern="1200" dirty="0" err="1" smtClean="0">
                <a:solidFill>
                  <a:schemeClr val="tx1"/>
                </a:solidFill>
                <a:latin typeface="+mn-lt"/>
                <a:ea typeface="+mn-ea"/>
                <a:cs typeface="+mn-cs"/>
              </a:rPr>
              <a:t>gravimetry</a:t>
            </a:r>
            <a:r>
              <a:rPr lang="en-US" sz="1200" b="0" kern="1200" dirty="0" smtClean="0">
                <a:solidFill>
                  <a:schemeClr val="tx1"/>
                </a:solidFill>
                <a:latin typeface="+mn-lt"/>
                <a:ea typeface="+mn-ea"/>
                <a:cs typeface="+mn-cs"/>
              </a:rPr>
              <a:t>, and satellite LA. Also shown is the equivalent global sea-level contribution (right axis), calculated assuming that 360 </a:t>
            </a:r>
            <a:r>
              <a:rPr lang="en-US" sz="1200" b="0" kern="1200" dirty="0" err="1" smtClean="0">
                <a:solidFill>
                  <a:schemeClr val="tx1"/>
                </a:solidFill>
                <a:latin typeface="+mn-lt"/>
                <a:ea typeface="+mn-ea"/>
                <a:cs typeface="+mn-cs"/>
              </a:rPr>
              <a:t>Gt</a:t>
            </a:r>
            <a:r>
              <a:rPr lang="en-US" sz="1200" b="0" kern="1200" dirty="0" smtClean="0">
                <a:solidFill>
                  <a:schemeClr val="tx1"/>
                </a:solidFill>
                <a:latin typeface="+mn-lt"/>
                <a:ea typeface="+mn-ea"/>
                <a:cs typeface="+mn-cs"/>
              </a:rPr>
              <a:t> of ice corresponds to 1 mm of sea-level rise.</a:t>
            </a:r>
            <a:endParaRPr lang="en-US" dirty="0" smtClean="0"/>
          </a:p>
        </p:txBody>
      </p:sp>
      <p:sp>
        <p:nvSpPr>
          <p:cNvPr id="4" name="Slide Number Placeholder 3"/>
          <p:cNvSpPr>
            <a:spLocks noGrp="1"/>
          </p:cNvSpPr>
          <p:nvPr>
            <p:ph type="sldNum" sz="quarter" idx="10"/>
          </p:nvPr>
        </p:nvSpPr>
        <p:spPr/>
        <p:txBody>
          <a:bodyPr/>
          <a:lstStyle/>
          <a:p>
            <a:fld id="{E25EA55B-4407-5E4B-98E0-AF20C8BBEC34}" type="slidenum">
              <a:rPr lang="en-US" smtClean="0"/>
              <a:t>27</a:t>
            </a:fld>
            <a:endParaRPr lang="en-US"/>
          </a:p>
        </p:txBody>
      </p:sp>
    </p:spTree>
    <p:extLst>
      <p:ext uri="{BB962C8B-B14F-4D97-AF65-F5344CB8AC3E}">
        <p14:creationId xmlns:p14="http://schemas.microsoft.com/office/powerpoint/2010/main" val="375949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Figure</a:t>
            </a:r>
            <a:r>
              <a:rPr lang="en-US" sz="1200" i="0" kern="1200" baseline="0" dirty="0" smtClean="0">
                <a:solidFill>
                  <a:schemeClr val="tx1"/>
                </a:solidFill>
                <a:effectLst/>
                <a:latin typeface="+mn-lt"/>
                <a:ea typeface="+mn-ea"/>
                <a:cs typeface="+mn-cs"/>
              </a:rPr>
              <a:t> caption: </a:t>
            </a:r>
            <a:r>
              <a:rPr lang="en-US" sz="1200" kern="1200" dirty="0" smtClean="0">
                <a:solidFill>
                  <a:schemeClr val="tx1"/>
                </a:solidFill>
                <a:effectLst/>
                <a:latin typeface="+mn-lt"/>
                <a:ea typeface="+mn-ea"/>
                <a:cs typeface="+mn-cs"/>
              </a:rPr>
              <a:t>Time series of NPGO index (black) is compared with anomalies in salinity (blue), nitrate concentration (purple), and chlorophyll-a (green) recorded in long-term observations in the Gulf of Alaska and California Current.  </a:t>
            </a:r>
            <a:r>
              <a:rPr lang="en-US" sz="1200" b="1" kern="1200" dirty="0" smtClean="0">
                <a:solidFill>
                  <a:schemeClr val="tx1"/>
                </a:solidFill>
                <a:effectLst/>
                <a:latin typeface="+mn-lt"/>
                <a:ea typeface="+mn-ea"/>
                <a:cs typeface="+mn-cs"/>
              </a:rPr>
              <a:t>The close connection between the NPGO index and biological variables is apparent.</a:t>
            </a:r>
            <a:r>
              <a:rPr lang="en-US" b="1" dirty="0" smtClean="0">
                <a:effectLst/>
              </a:rPr>
              <a:t> </a:t>
            </a:r>
            <a:r>
              <a:rPr lang="en-US" b="1" baseline="0" dirty="0" smtClean="0">
                <a:effectLst/>
              </a:rPr>
              <a:t> </a:t>
            </a:r>
            <a:r>
              <a:rPr lang="en-US" sz="1200" kern="1200" dirty="0" smtClean="0">
                <a:solidFill>
                  <a:schemeClr val="tx1"/>
                </a:solidFill>
                <a:effectLst/>
                <a:latin typeface="+mn-lt"/>
                <a:ea typeface="+mn-ea"/>
                <a:cs typeface="+mn-cs"/>
              </a:rPr>
              <a:t>All times series are plotted in standard deviation units (</a:t>
            </a:r>
            <a:r>
              <a:rPr lang="en-US" sz="1200" kern="1200" dirty="0" err="1" smtClean="0">
                <a:solidFill>
                  <a:schemeClr val="tx1"/>
                </a:solidFill>
                <a:effectLst/>
                <a:latin typeface="+mn-lt"/>
                <a:ea typeface="+mn-ea"/>
                <a:cs typeface="+mn-cs"/>
              </a:rPr>
              <a:t>std</a:t>
            </a:r>
            <a:r>
              <a:rPr lang="en-US" sz="1200" kern="1200" dirty="0" smtClean="0">
                <a:solidFill>
                  <a:schemeClr val="tx1"/>
                </a:solidFill>
                <a:effectLst/>
                <a:latin typeface="+mn-lt"/>
                <a:ea typeface="+mn-ea"/>
                <a:cs typeface="+mn-cs"/>
              </a:rPr>
              <a:t>) except for nitrate concentration (NO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in mole/m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and salinity (</a:t>
            </a:r>
            <a:r>
              <a:rPr lang="en-US" sz="1200" kern="1200" dirty="0" err="1" smtClean="0">
                <a:solidFill>
                  <a:schemeClr val="tx1"/>
                </a:solidFill>
                <a:effectLst/>
                <a:latin typeface="+mn-lt"/>
                <a:ea typeface="+mn-ea"/>
                <a:cs typeface="+mn-cs"/>
              </a:rPr>
              <a:t>psu</a:t>
            </a:r>
            <a:r>
              <a:rPr lang="en-US" sz="1200" kern="1200" dirty="0" smtClean="0">
                <a:solidFill>
                  <a:schemeClr val="tx1"/>
                </a:solidFill>
                <a:effectLst/>
                <a:latin typeface="+mn-lt"/>
                <a:ea typeface="+mn-ea"/>
                <a:cs typeface="+mn-cs"/>
              </a:rPr>
              <a:t>).  The chlorophyll-a time series is smoothed with a 2-year running average.  </a:t>
            </a:r>
            <a:endParaRPr lang="en-US" dirty="0"/>
          </a:p>
        </p:txBody>
      </p:sp>
      <p:sp>
        <p:nvSpPr>
          <p:cNvPr id="4" name="Slide Number Placeholder 3"/>
          <p:cNvSpPr>
            <a:spLocks noGrp="1"/>
          </p:cNvSpPr>
          <p:nvPr>
            <p:ph type="sldNum" sz="quarter" idx="10"/>
          </p:nvPr>
        </p:nvSpPr>
        <p:spPr/>
        <p:txBody>
          <a:bodyPr/>
          <a:lstStyle/>
          <a:p>
            <a:fld id="{E25EA55B-4407-5E4B-98E0-AF20C8BBEC34}" type="slidenum">
              <a:rPr lang="en-US" smtClean="0"/>
              <a:t>28</a:t>
            </a:fld>
            <a:endParaRPr lang="en-US"/>
          </a:p>
        </p:txBody>
      </p:sp>
    </p:spTree>
    <p:extLst>
      <p:ext uri="{BB962C8B-B14F-4D97-AF65-F5344CB8AC3E}">
        <p14:creationId xmlns:p14="http://schemas.microsoft.com/office/powerpoint/2010/main" val="375949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gn="l"/>
            <a:r>
              <a:rPr lang="en-US" sz="1200" kern="1200" dirty="0" smtClean="0">
                <a:solidFill>
                  <a:schemeClr val="tx1"/>
                </a:solidFill>
                <a:effectLst/>
                <a:latin typeface="+mn-lt"/>
                <a:ea typeface="+mn-ea"/>
                <a:cs typeface="+mn-cs"/>
              </a:rPr>
              <a:t>Chapter 6. Specific types of activities are needed to achieve each of the US CLIVAR science goals. They can be grouped into five distinct Cross-cutting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Strategies identified across</a:t>
            </a:r>
            <a:r>
              <a:rPr lang="en-US" sz="1200" kern="1200" baseline="0" dirty="0" smtClean="0">
                <a:solidFill>
                  <a:schemeClr val="tx1"/>
                </a:solidFill>
                <a:effectLst/>
                <a:latin typeface="+mn-lt"/>
                <a:ea typeface="+mn-ea"/>
                <a:cs typeface="+mn-cs"/>
              </a:rPr>
              <a:t> the top of table.  The table summarizes </a:t>
            </a:r>
            <a:r>
              <a:rPr lang="en-US" sz="1200" kern="1200" dirty="0" smtClean="0">
                <a:solidFill>
                  <a:schemeClr val="tx1"/>
                </a:solidFill>
                <a:effectLst/>
                <a:latin typeface="+mn-lt"/>
                <a:ea typeface="+mn-ea"/>
                <a:cs typeface="+mn-cs"/>
              </a:rPr>
              <a:t>how the cross-cutting strategies outlined in this chapter address each of the US CLIVAR Goals.</a:t>
            </a:r>
          </a:p>
          <a:p>
            <a:pPr marL="228600" indent="-228600" algn="l"/>
            <a:endParaRPr lang="en-US" sz="1200" kern="1200" dirty="0" smtClean="0">
              <a:solidFill>
                <a:schemeClr val="tx1"/>
              </a:solidFill>
              <a:effectLst/>
              <a:latin typeface="+mn-lt"/>
              <a:ea typeface="+mn-ea"/>
              <a:cs typeface="+mn-cs"/>
            </a:endParaRPr>
          </a:p>
          <a:p>
            <a:pPr marL="228600" indent="-228600" algn="l"/>
            <a:r>
              <a:rPr lang="en-US" sz="1200" kern="1200" dirty="0" smtClean="0">
                <a:solidFill>
                  <a:schemeClr val="tx1"/>
                </a:solidFill>
                <a:effectLst/>
                <a:latin typeface="+mn-lt"/>
                <a:ea typeface="+mn-ea"/>
                <a:cs typeface="+mn-cs"/>
              </a:rPr>
              <a:t>Actions</a:t>
            </a:r>
            <a:r>
              <a:rPr lang="en-US" sz="1200" kern="1200" baseline="0" dirty="0" smtClean="0">
                <a:solidFill>
                  <a:schemeClr val="tx1"/>
                </a:solidFill>
                <a:effectLst/>
                <a:latin typeface="+mn-lt"/>
                <a:ea typeface="+mn-ea"/>
                <a:cs typeface="+mn-cs"/>
              </a:rPr>
              <a:t> for each strategy are provided in the following slides.</a:t>
            </a:r>
            <a:endParaRPr lang="en-US" dirty="0">
              <a:latin typeface="Times New Roman" charset="0"/>
              <a:ea typeface="Batang" charset="0"/>
              <a:cs typeface="Batang"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Organizational structure of</a:t>
            </a:r>
            <a:r>
              <a:rPr lang="en-US" baseline="0" dirty="0" smtClean="0"/>
              <a:t> program.  Management bodies in blue, implementation panels in green, funded implementation activity teams/groups in purple.</a:t>
            </a:r>
            <a:endParaRPr lang="en-US" dirty="0"/>
          </a:p>
        </p:txBody>
      </p:sp>
      <p:sp>
        <p:nvSpPr>
          <p:cNvPr id="4" name="Slide Number Placeholder 3"/>
          <p:cNvSpPr>
            <a:spLocks noGrp="1"/>
          </p:cNvSpPr>
          <p:nvPr>
            <p:ph type="sldNum" sz="quarter" idx="10"/>
          </p:nvPr>
        </p:nvSpPr>
        <p:spPr/>
        <p:txBody>
          <a:bodyPr/>
          <a:lstStyle/>
          <a:p>
            <a:fld id="{EDE3CE0C-5317-D040-80C5-CF5E0DF03E9A}" type="slidenum">
              <a:rPr lang="en-US" smtClean="0"/>
              <a:t>30</a:t>
            </a:fld>
            <a:endParaRPr lang="en-US"/>
          </a:p>
        </p:txBody>
      </p:sp>
    </p:spTree>
    <p:extLst>
      <p:ext uri="{BB962C8B-B14F-4D97-AF65-F5344CB8AC3E}">
        <p14:creationId xmlns:p14="http://schemas.microsoft.com/office/powerpoint/2010/main" val="2424959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approaches</a:t>
            </a:r>
            <a:r>
              <a:rPr lang="en-US" baseline="0" dirty="0" smtClean="0"/>
              <a:t> have been developed and employed over the lifetime of U.S. CLIVAR, having proven effective in organizing community and multi-agency sponsored research.  These approaches offer opportunity for direct participation of scientists in the program.</a:t>
            </a:r>
            <a:endParaRPr lang="en-US" dirty="0"/>
          </a:p>
        </p:txBody>
      </p:sp>
      <p:sp>
        <p:nvSpPr>
          <p:cNvPr id="4" name="Slide Number Placeholder 3"/>
          <p:cNvSpPr>
            <a:spLocks noGrp="1"/>
          </p:cNvSpPr>
          <p:nvPr>
            <p:ph type="sldNum" sz="quarter" idx="10"/>
          </p:nvPr>
        </p:nvSpPr>
        <p:spPr/>
        <p:txBody>
          <a:bodyPr/>
          <a:lstStyle/>
          <a:p>
            <a:fld id="{EDE3CE0C-5317-D040-80C5-CF5E0DF03E9A}" type="slidenum">
              <a:rPr lang="en-US" smtClean="0"/>
              <a:t>31</a:t>
            </a:fld>
            <a:endParaRPr lang="en-US"/>
          </a:p>
        </p:txBody>
      </p:sp>
    </p:spTree>
    <p:extLst>
      <p:ext uri="{BB962C8B-B14F-4D97-AF65-F5344CB8AC3E}">
        <p14:creationId xmlns:p14="http://schemas.microsoft.com/office/powerpoint/2010/main" val="3818855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Chapter 8. U.S. CLIVAR seeks active engagement with other Earth-science communities, both within the U.S. and internationally.  This engagement will foster activities that address shared science questions at the interface of traditional disciplinary program boundaries.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collaborations that are envisioned target important areas of infrastructure to which U.S. CLIVAR contributes and upon which the program relies.</a:t>
            </a:r>
          </a:p>
          <a:p>
            <a:endParaRPr lang="en-US" dirty="0"/>
          </a:p>
        </p:txBody>
      </p:sp>
      <p:sp>
        <p:nvSpPr>
          <p:cNvPr id="4" name="Slide Number Placeholder 3"/>
          <p:cNvSpPr>
            <a:spLocks noGrp="1"/>
          </p:cNvSpPr>
          <p:nvPr>
            <p:ph type="sldNum" sz="quarter" idx="10"/>
          </p:nvPr>
        </p:nvSpPr>
        <p:spPr/>
        <p:txBody>
          <a:bodyPr/>
          <a:lstStyle/>
          <a:p>
            <a:fld id="{E25EA55B-4407-5E4B-98E0-AF20C8BBEC34}" type="slidenum">
              <a:rPr lang="en-US" smtClean="0"/>
              <a:t>32</a:t>
            </a:fld>
            <a:endParaRPr lang="en-US"/>
          </a:p>
        </p:txBody>
      </p:sp>
    </p:spTree>
    <p:extLst>
      <p:ext uri="{BB962C8B-B14F-4D97-AF65-F5344CB8AC3E}">
        <p14:creationId xmlns:p14="http://schemas.microsoft.com/office/powerpoint/2010/main" val="4164309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US CLIVAR is a component program</a:t>
            </a:r>
            <a:r>
              <a:rPr lang="en-US" baseline="0" dirty="0" smtClean="0"/>
              <a:t> of</a:t>
            </a:r>
            <a:r>
              <a:rPr lang="en-US" dirty="0" smtClean="0"/>
              <a:t> the</a:t>
            </a:r>
            <a:r>
              <a:rPr lang="en-US" baseline="0" dirty="0" smtClean="0"/>
              <a:t> USGCRP, organizing research on the role of the ocean in climate.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US CLIVAR contributes to the USGCRP advance science goal, specifically to integrated observations, integrated modeling, and Earth system understanding – most readily contributing to understanding of climate dynamics and fostering collaboration on biogeochemistry, carbon cycle, ecosystems, water resources, and human system impacts.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Interaction through SSC briefings of Subcommittee on Global Change Research, IAG manager participation on USGCRP Working Groups, and regular communication between program offices.</a:t>
            </a:r>
            <a:endParaRPr lang="en-US" dirty="0" smtClean="0"/>
          </a:p>
          <a:p>
            <a:endParaRPr lang="en-US" dirty="0"/>
          </a:p>
        </p:txBody>
      </p:sp>
      <p:sp>
        <p:nvSpPr>
          <p:cNvPr id="4" name="Slide Number Placeholder 3"/>
          <p:cNvSpPr>
            <a:spLocks noGrp="1"/>
          </p:cNvSpPr>
          <p:nvPr>
            <p:ph type="sldNum" sz="quarter" idx="10"/>
          </p:nvPr>
        </p:nvSpPr>
        <p:spPr/>
        <p:txBody>
          <a:bodyPr/>
          <a:lstStyle/>
          <a:p>
            <a:fld id="{EDE3CE0C-5317-D040-80C5-CF5E0DF03E9A}" type="slidenum">
              <a:rPr lang="en-US" smtClean="0"/>
              <a:t>33</a:t>
            </a:fld>
            <a:endParaRPr lang="en-US"/>
          </a:p>
        </p:txBody>
      </p:sp>
    </p:spTree>
    <p:extLst>
      <p:ext uri="{BB962C8B-B14F-4D97-AF65-F5344CB8AC3E}">
        <p14:creationId xmlns:p14="http://schemas.microsoft.com/office/powerpoint/2010/main" val="2338479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B73060F-D115-4018-AE74-BCAD20CFD3B0}" type="slidenum">
              <a:rPr lang="en-US" smtClean="0">
                <a:solidFill>
                  <a:prstClr val="black"/>
                </a:solidFill>
                <a:latin typeface="Arial" pitchFamily="34" charset="0"/>
              </a:rPr>
              <a:pPr/>
              <a:t>12</a:t>
            </a:fld>
            <a:endParaRPr lang="en-US" smtClean="0">
              <a:solidFill>
                <a:prstClr val="black"/>
              </a:solidFill>
              <a:latin typeface="Arial" pitchFamily="34" charset="0"/>
            </a:endParaRPr>
          </a:p>
        </p:txBody>
      </p:sp>
      <p:sp>
        <p:nvSpPr>
          <p:cNvPr id="62467" name="Rectangle 2"/>
          <p:cNvSpPr>
            <a:spLocks noGrp="1" noRot="1" noChangeAspect="1" noChangeArrowheads="1" noTextEdit="1"/>
          </p:cNvSpPr>
          <p:nvPr>
            <p:ph type="sldImg"/>
          </p:nvPr>
        </p:nvSpPr>
        <p:spPr>
          <a:xfrm>
            <a:off x="1108075" y="676275"/>
            <a:ext cx="4598988" cy="3451225"/>
          </a:xfrm>
          <a:ln/>
        </p:spPr>
      </p:sp>
      <p:sp>
        <p:nvSpPr>
          <p:cNvPr id="62468" name="Rectangle 3"/>
          <p:cNvSpPr>
            <a:spLocks noGrp="1" noChangeArrowheads="1"/>
          </p:cNvSpPr>
          <p:nvPr>
            <p:ph type="body" idx="1"/>
          </p:nvPr>
        </p:nvSpPr>
        <p:spPr>
          <a:xfrm>
            <a:off x="897774" y="4353095"/>
            <a:ext cx="5012575" cy="4127934"/>
          </a:xfrm>
          <a:noFill/>
          <a:ln/>
        </p:spPr>
        <p:txBody>
          <a:bodyPr/>
          <a:lstStyle/>
          <a:p>
            <a:pPr eaLnBrk="1" hangingPunct="1"/>
            <a:r>
              <a:rPr lang="en-US" smtClean="0">
                <a:latin typeface="Arial" pitchFamily="34" charset="0"/>
                <a:ea typeface="ＭＳ Ｐゴシック" pitchFamily="34" charset="-128"/>
              </a:rPr>
              <a:t>Thanks SSC</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 CLIVAR is the U.S. contribution to International CLIVAR,</a:t>
            </a:r>
            <a:r>
              <a:rPr lang="en-US" sz="1200" kern="1200" baseline="0" dirty="0" smtClean="0">
                <a:solidFill>
                  <a:schemeClr val="tx1"/>
                </a:solidFill>
                <a:effectLst/>
                <a:latin typeface="+mn-lt"/>
                <a:ea typeface="+mn-ea"/>
                <a:cs typeface="+mn-cs"/>
              </a:rPr>
              <a:t> which p</a:t>
            </a:r>
            <a:r>
              <a:rPr lang="en-US" sz="1200" kern="1200" dirty="0" smtClean="0">
                <a:solidFill>
                  <a:schemeClr val="tx1"/>
                </a:solidFill>
                <a:effectLst/>
                <a:latin typeface="+mn-lt"/>
                <a:ea typeface="+mn-ea"/>
                <a:cs typeface="+mn-cs"/>
              </a:rPr>
              <a:t>rovides the forum for collective multi-country planning and implementation of research on the role of the ocean in climate variability and predictability.</a:t>
            </a:r>
            <a:r>
              <a:rPr lang="en-US" dirty="0" smtClean="0">
                <a:effectLst/>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mission, objectives, and research opportunities of International CLIVAR align with those of the US, albeit with somewhat different structure.  US CLIVAR is thus well poised to contribute to international program objectives and link with efforts of other countries doing the same.  U.S. CLIVAR indeed evolves in the context of the international program, being both influenced by new and emerging research directions internationally, and influencing the directions of the international program.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Collaboration of the U.S. program with the WCRP and its other three programs is principally through the International CLIVAR interface.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DE3CE0C-5317-D040-80C5-CF5E0DF03E9A}" type="slidenum">
              <a:rPr lang="en-US" smtClean="0"/>
              <a:t>34</a:t>
            </a:fld>
            <a:endParaRPr lang="en-US"/>
          </a:p>
        </p:txBody>
      </p:sp>
    </p:spTree>
    <p:extLst>
      <p:ext uri="{BB962C8B-B14F-4D97-AF65-F5344CB8AC3E}">
        <p14:creationId xmlns:p14="http://schemas.microsoft.com/office/powerpoint/2010/main" val="143405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B73060F-D115-4018-AE74-BCAD20CFD3B0}" type="slidenum">
              <a:rPr lang="en-US" smtClean="0">
                <a:solidFill>
                  <a:prstClr val="black"/>
                </a:solidFill>
                <a:latin typeface="Arial" pitchFamily="34" charset="0"/>
              </a:rPr>
              <a:pPr/>
              <a:t>13</a:t>
            </a:fld>
            <a:endParaRPr lang="en-US" smtClean="0">
              <a:solidFill>
                <a:prstClr val="black"/>
              </a:solidFill>
              <a:latin typeface="Arial" pitchFamily="34" charset="0"/>
            </a:endParaRPr>
          </a:p>
        </p:txBody>
      </p:sp>
      <p:sp>
        <p:nvSpPr>
          <p:cNvPr id="62467" name="Rectangle 2"/>
          <p:cNvSpPr>
            <a:spLocks noGrp="1" noRot="1" noChangeAspect="1" noChangeArrowheads="1" noTextEdit="1"/>
          </p:cNvSpPr>
          <p:nvPr>
            <p:ph type="sldImg"/>
          </p:nvPr>
        </p:nvSpPr>
        <p:spPr>
          <a:xfrm>
            <a:off x="1108075" y="676275"/>
            <a:ext cx="4598988" cy="3451225"/>
          </a:xfrm>
          <a:ln/>
        </p:spPr>
      </p:sp>
      <p:sp>
        <p:nvSpPr>
          <p:cNvPr id="62468" name="Rectangle 3"/>
          <p:cNvSpPr>
            <a:spLocks noGrp="1" noChangeArrowheads="1"/>
          </p:cNvSpPr>
          <p:nvPr>
            <p:ph type="body" idx="1"/>
          </p:nvPr>
        </p:nvSpPr>
        <p:spPr>
          <a:xfrm>
            <a:off x="897774" y="4353095"/>
            <a:ext cx="5012575" cy="4127934"/>
          </a:xfrm>
          <a:noFill/>
          <a:ln/>
        </p:spPr>
        <p:txBody>
          <a:bodyPr/>
          <a:lstStyle/>
          <a:p>
            <a:pPr eaLnBrk="1" hangingPunct="1"/>
            <a:r>
              <a:rPr lang="en-US" smtClean="0">
                <a:latin typeface="Arial" pitchFamily="34" charset="0"/>
                <a:ea typeface="ＭＳ Ｐゴシック" pitchFamily="34" charset="-128"/>
              </a:rPr>
              <a:t>Thanks SSC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solid progress made over the last 15 years calls for an update of the original terms of reference for U.S. CLIVAR.  This Science Plan updates the goals and priorities of U.S. CLIVAR based on the achievements to date.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Additionally, the Science Plan articulates important implementation activities, including expanding upon U.S. CLIVAR’s core research to target specific Research Challenges (listed below) that emphasize strengthened ties to the broader Earth Science community and relevance to societal impacts.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such, the Science Plan provides a guidebook for the maintenance and development of scientific activities during the lifetime of the program.</a:t>
            </a:r>
          </a:p>
          <a:p>
            <a:endParaRPr lang="en-US" dirty="0"/>
          </a:p>
        </p:txBody>
      </p:sp>
      <p:sp>
        <p:nvSpPr>
          <p:cNvPr id="4" name="Slide Number Placeholder 3"/>
          <p:cNvSpPr>
            <a:spLocks noGrp="1"/>
          </p:cNvSpPr>
          <p:nvPr>
            <p:ph type="sldNum" sz="quarter" idx="10"/>
          </p:nvPr>
        </p:nvSpPr>
        <p:spPr/>
        <p:txBody>
          <a:bodyPr/>
          <a:lstStyle/>
          <a:p>
            <a:fld id="{E25EA55B-4407-5E4B-98E0-AF20C8BBEC34}"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Plan</a:t>
            </a:r>
            <a:r>
              <a:rPr lang="en-US" baseline="0" dirty="0" smtClean="0"/>
              <a:t> reflects the input of over 60 U.S. scientists, including chapter lead authors, writing and review teams from the panels, and contributors from the broader community.  The 12 SSC members, denoted by *, are responsible for overseeing the drafting and review of the plan.</a:t>
            </a:r>
            <a:endParaRPr lang="en-US" dirty="0"/>
          </a:p>
        </p:txBody>
      </p:sp>
      <p:sp>
        <p:nvSpPr>
          <p:cNvPr id="4" name="Slide Number Placeholder 3"/>
          <p:cNvSpPr>
            <a:spLocks noGrp="1"/>
          </p:cNvSpPr>
          <p:nvPr>
            <p:ph type="sldNum" sz="quarter" idx="10"/>
          </p:nvPr>
        </p:nvSpPr>
        <p:spPr/>
        <p:txBody>
          <a:bodyPr/>
          <a:lstStyle/>
          <a:p>
            <a:fld id="{EDE3CE0C-5317-D040-80C5-CF5E0DF03E9A}" type="slidenum">
              <a:rPr lang="en-US" smtClean="0"/>
              <a:t>19</a:t>
            </a:fld>
            <a:endParaRPr lang="en-US"/>
          </a:p>
        </p:txBody>
      </p:sp>
    </p:spTree>
    <p:extLst>
      <p:ext uri="{BB962C8B-B14F-4D97-AF65-F5344CB8AC3E}">
        <p14:creationId xmlns:p14="http://schemas.microsoft.com/office/powerpoint/2010/main" val="2814700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First</a:t>
            </a:r>
            <a:r>
              <a:rPr lang="en-US" baseline="0" dirty="0" smtClean="0">
                <a:latin typeface="Calibri" charset="0"/>
              </a:rPr>
              <a:t>-ever mission statement for U.S. CLIVAR—derives from the statement of goals for the first 15 years of the program.</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E25EA55B-4407-5E4B-98E0-AF20C8BBEC34}"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Comprised of 8 chapters.</a:t>
            </a:r>
            <a:r>
              <a:rPr lang="en-US" baseline="0" dirty="0" smtClean="0"/>
              <a:t>  Will touch on all, but spend most of time addressing Chapters 4 and 5 – Goals and Research Challenges.</a:t>
            </a:r>
            <a:endParaRPr lang="en-US" dirty="0"/>
          </a:p>
        </p:txBody>
      </p:sp>
      <p:sp>
        <p:nvSpPr>
          <p:cNvPr id="4" name="Slide Number Placeholder 3"/>
          <p:cNvSpPr>
            <a:spLocks noGrp="1"/>
          </p:cNvSpPr>
          <p:nvPr>
            <p:ph type="sldNum" sz="quarter" idx="10"/>
          </p:nvPr>
        </p:nvSpPr>
        <p:spPr/>
        <p:txBody>
          <a:bodyPr/>
          <a:lstStyle/>
          <a:p>
            <a:fld id="{E25EA55B-4407-5E4B-98E0-AF20C8BBEC34}" type="slidenum">
              <a:rPr lang="en-US" smtClean="0"/>
              <a:t>21</a:t>
            </a:fld>
            <a:endParaRPr lang="en-US"/>
          </a:p>
        </p:txBody>
      </p:sp>
    </p:spTree>
    <p:extLst>
      <p:ext uri="{BB962C8B-B14F-4D97-AF65-F5344CB8AC3E}">
        <p14:creationId xmlns:p14="http://schemas.microsoft.com/office/powerpoint/2010/main" val="378050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Chapter 3. These questions cover a range of climatic issues: from basic understanding of climate processes, to what aspects of the climate system can be predicted on global-to-local scales.</a:t>
            </a:r>
            <a:endParaRPr lang="en-US" dirty="0"/>
          </a:p>
        </p:txBody>
      </p:sp>
      <p:sp>
        <p:nvSpPr>
          <p:cNvPr id="4" name="Slide Number Placeholder 3"/>
          <p:cNvSpPr>
            <a:spLocks noGrp="1"/>
          </p:cNvSpPr>
          <p:nvPr>
            <p:ph type="sldNum" sz="quarter" idx="10"/>
          </p:nvPr>
        </p:nvSpPr>
        <p:spPr/>
        <p:txBody>
          <a:bodyPr/>
          <a:lstStyle/>
          <a:p>
            <a:fld id="{EDE3CE0C-5317-D040-80C5-CF5E0DF03E9A}" type="slidenum">
              <a:rPr lang="en-US" smtClean="0"/>
              <a:t>22</a:t>
            </a:fld>
            <a:endParaRPr lang="en-US"/>
          </a:p>
        </p:txBody>
      </p:sp>
    </p:spTree>
    <p:extLst>
      <p:ext uri="{BB962C8B-B14F-4D97-AF65-F5344CB8AC3E}">
        <p14:creationId xmlns:p14="http://schemas.microsoft.com/office/powerpoint/2010/main" val="2318318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Chapter 4. The goals draw attention to the critical issues of scale, modeling, communication, and the characterization and interpretation of uncertainty.  Goal</a:t>
            </a:r>
            <a:r>
              <a:rPr lang="en-US" sz="1200" kern="1200" baseline="0" dirty="0" smtClean="0">
                <a:solidFill>
                  <a:schemeClr val="tx1"/>
                </a:solidFill>
                <a:effectLst/>
                <a:latin typeface="+mn-lt"/>
                <a:ea typeface="+mn-ea"/>
                <a:cs typeface="+mn-cs"/>
              </a:rPr>
              <a:t> 5 is new in that it stresses interactions with other Earth System research communities and the applications community.</a:t>
            </a:r>
            <a:endParaRPr lang="en-US" dirty="0"/>
          </a:p>
        </p:txBody>
      </p:sp>
      <p:sp>
        <p:nvSpPr>
          <p:cNvPr id="4" name="Slide Number Placeholder 3"/>
          <p:cNvSpPr>
            <a:spLocks noGrp="1"/>
          </p:cNvSpPr>
          <p:nvPr>
            <p:ph type="sldNum" sz="quarter" idx="10"/>
          </p:nvPr>
        </p:nvSpPr>
        <p:spPr/>
        <p:txBody>
          <a:bodyPr/>
          <a:lstStyle/>
          <a:p>
            <a:fld id="{E25EA55B-4407-5E4B-98E0-AF20C8BBEC34}" type="slidenum">
              <a:rPr lang="en-US" smtClean="0"/>
              <a:t>23</a:t>
            </a:fld>
            <a:endParaRPr lang="en-US"/>
          </a:p>
        </p:txBody>
      </p:sp>
    </p:spTree>
    <p:extLst>
      <p:ext uri="{BB962C8B-B14F-4D97-AF65-F5344CB8AC3E}">
        <p14:creationId xmlns:p14="http://schemas.microsoft.com/office/powerpoint/2010/main" val="391181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2DBB17-EC5D-4B47-9D25-00EA79BBB351}" type="datetimeFigureOut">
              <a:rPr lang="en-US" smtClean="0"/>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80266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2DBB17-EC5D-4B47-9D25-00EA79BBB351}" type="datetimeFigureOut">
              <a:rPr lang="en-US" smtClean="0"/>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172566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2DBB17-EC5D-4B47-9D25-00EA79BBB351}" type="datetimeFigureOut">
              <a:rPr lang="en-US" smtClean="0"/>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63931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2DBB17-EC5D-4B47-9D25-00EA79BBB351}" type="datetimeFigureOut">
              <a:rPr lang="en-US" smtClean="0"/>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389272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2DBB17-EC5D-4B47-9D25-00EA79BBB351}" type="datetimeFigureOut">
              <a:rPr lang="en-US" smtClean="0"/>
              <a:t>2/26/14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36743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2DBB17-EC5D-4B47-9D25-00EA79BBB351}" type="datetimeFigureOut">
              <a:rPr lang="en-US" smtClean="0"/>
              <a:t>2/26/14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236890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2DBB17-EC5D-4B47-9D25-00EA79BBB351}" type="datetimeFigureOut">
              <a:rPr lang="en-US" smtClean="0"/>
              <a:t>2/26/14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3845330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2DBB17-EC5D-4B47-9D25-00EA79BBB351}" type="datetimeFigureOut">
              <a:rPr lang="en-US" smtClean="0"/>
              <a:t>2/26/14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406235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2DBB17-EC5D-4B47-9D25-00EA79BBB351}" type="datetimeFigureOut">
              <a:rPr lang="en-US" smtClean="0"/>
              <a:t>2/26/14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1985318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2DBB17-EC5D-4B47-9D25-00EA79BBB351}" type="datetimeFigureOut">
              <a:rPr lang="en-US" smtClean="0"/>
              <a:t>2/26/14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2201911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2DBB17-EC5D-4B47-9D25-00EA79BBB351}" type="datetimeFigureOut">
              <a:rPr lang="en-US" smtClean="0"/>
              <a:t>2/26/14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85484-367C-4A4B-B433-99CE5419F1D3}" type="slidenum">
              <a:rPr lang="en-US" smtClean="0"/>
              <a:t>‹#›</a:t>
            </a:fld>
            <a:endParaRPr lang="en-US"/>
          </a:p>
        </p:txBody>
      </p:sp>
    </p:spTree>
    <p:extLst>
      <p:ext uri="{BB962C8B-B14F-4D97-AF65-F5344CB8AC3E}">
        <p14:creationId xmlns:p14="http://schemas.microsoft.com/office/powerpoint/2010/main" val="4017838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DBB17-EC5D-4B47-9D25-00EA79BBB351}" type="datetimeFigureOut">
              <a:rPr lang="en-US" smtClean="0"/>
              <a:t>2/26/14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85484-367C-4A4B-B433-99CE5419F1D3}" type="slidenum">
              <a:rPr lang="en-US" smtClean="0"/>
              <a:t>‹#›</a:t>
            </a:fld>
            <a:endParaRPr lang="en-US"/>
          </a:p>
        </p:txBody>
      </p:sp>
    </p:spTree>
    <p:extLst>
      <p:ext uri="{BB962C8B-B14F-4D97-AF65-F5344CB8AC3E}">
        <p14:creationId xmlns:p14="http://schemas.microsoft.com/office/powerpoint/2010/main" val="544190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9" Type="http://schemas.openxmlformats.org/officeDocument/2006/relationships/image" Target="../media/image20.jpeg"/><Relationship Id="rId20" Type="http://schemas.openxmlformats.org/officeDocument/2006/relationships/image" Target="../media/image31.jpg"/><Relationship Id="rId10" Type="http://schemas.openxmlformats.org/officeDocument/2006/relationships/image" Target="../media/image21.jpeg"/><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jpeg"/><Relationship Id="rId14" Type="http://schemas.openxmlformats.org/officeDocument/2006/relationships/image" Target="../media/image25.jpeg"/><Relationship Id="rId15" Type="http://schemas.openxmlformats.org/officeDocument/2006/relationships/image" Target="../media/image26.jpeg"/><Relationship Id="rId16" Type="http://schemas.openxmlformats.org/officeDocument/2006/relationships/image" Target="../media/image27.jpeg"/><Relationship Id="rId17" Type="http://schemas.openxmlformats.org/officeDocument/2006/relationships/image" Target="../media/image28.jpg"/><Relationship Id="rId18" Type="http://schemas.openxmlformats.org/officeDocument/2006/relationships/image" Target="../media/image29.jpg"/><Relationship Id="rId19"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8.jpeg"/><Relationship Id="rId8"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32.png"/><Relationship Id="rId9"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jpg"/><Relationship Id="rId1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tiff"/><Relationship Id="rId10"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1" Type="http://schemas.openxmlformats.org/officeDocument/2006/relationships/image" Target="../media/image7.png"/><Relationship Id="rId12" Type="http://schemas.microsoft.com/office/2007/relationships/hdphoto" Target="../media/hdphoto4.wdp"/><Relationship Id="rId13" Type="http://schemas.openxmlformats.org/officeDocument/2006/relationships/image" Target="../media/image8.png"/><Relationship Id="rId14" Type="http://schemas.openxmlformats.org/officeDocument/2006/relationships/image" Target="../media/image9.png"/><Relationship Id="rId15" Type="http://schemas.openxmlformats.org/officeDocument/2006/relationships/image" Target="../media/image10.emf"/><Relationship Id="rId16" Type="http://schemas.openxmlformats.org/officeDocument/2006/relationships/image" Target="../media/image11.emf"/><Relationship Id="rId17"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7" Type="http://schemas.openxmlformats.org/officeDocument/2006/relationships/image" Target="../media/image5.jpeg"/><Relationship Id="rId8" Type="http://schemas.microsoft.com/office/2007/relationships/hdphoto" Target="../media/hdphoto2.wdp"/><Relationship Id="rId9" Type="http://schemas.openxmlformats.org/officeDocument/2006/relationships/image" Target="../media/image6.jpeg"/><Relationship Id="rId10" Type="http://schemas.microsoft.com/office/2007/relationships/hdphoto" Target="../media/hdphoto3.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56.e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14"/>
            <a:ext cx="9144000" cy="6882213"/>
          </a:xfrm>
          <a:noFill/>
        </p:spPr>
        <p:style>
          <a:lnRef idx="3">
            <a:schemeClr val="lt1"/>
          </a:lnRef>
          <a:fillRef idx="1">
            <a:schemeClr val="accent1"/>
          </a:fillRef>
          <a:effectRef idx="1">
            <a:schemeClr val="accent1"/>
          </a:effectRef>
          <a:fontRef idx="minor">
            <a:schemeClr val="lt1"/>
          </a:fontRef>
        </p:style>
        <p:txBody>
          <a:bodyPr>
            <a:normAutofit/>
          </a:bodyPr>
          <a:lstStyle/>
          <a:p>
            <a:r>
              <a:rPr lang="en-US" sz="3600" dirty="0" smtClean="0">
                <a:solidFill>
                  <a:srgbClr val="000090"/>
                </a:solidFill>
                <a:latin typeface="Palatino"/>
                <a:cs typeface="Palatino"/>
              </a:rPr>
              <a:t>International CLIVAR Plans</a:t>
            </a:r>
            <a:r>
              <a:rPr lang="en-US" sz="3600" dirty="0">
                <a:solidFill>
                  <a:srgbClr val="000090"/>
                </a:solidFill>
                <a:latin typeface="Palatino"/>
                <a:cs typeface="Palatino"/>
              </a:rPr>
              <a:t/>
            </a:r>
            <a:br>
              <a:rPr lang="en-US" sz="3600" dirty="0">
                <a:solidFill>
                  <a:srgbClr val="000090"/>
                </a:solidFill>
                <a:latin typeface="Palatino"/>
                <a:cs typeface="Palatino"/>
              </a:rPr>
            </a:br>
            <a:r>
              <a:rPr lang="en-US" sz="3600" dirty="0">
                <a:solidFill>
                  <a:srgbClr val="000090"/>
                </a:solidFill>
                <a:latin typeface="Palatino"/>
                <a:cs typeface="Palatino"/>
              </a:rPr>
              <a:t/>
            </a:r>
            <a:br>
              <a:rPr lang="en-US" sz="3600" dirty="0">
                <a:solidFill>
                  <a:srgbClr val="000090"/>
                </a:solidFill>
                <a:latin typeface="Palatino"/>
                <a:cs typeface="Palatino"/>
              </a:rPr>
            </a:br>
            <a:r>
              <a:rPr lang="en-US" sz="3600" dirty="0" smtClean="0">
                <a:solidFill>
                  <a:srgbClr val="000090"/>
                </a:solidFill>
                <a:latin typeface="Palatino"/>
                <a:cs typeface="Palatino"/>
              </a:rPr>
              <a:t>Lisa Goddard, </a:t>
            </a:r>
            <a:r>
              <a:rPr lang="en-US" sz="3600" dirty="0" err="1" smtClean="0">
                <a:solidFill>
                  <a:srgbClr val="000090"/>
                </a:solidFill>
                <a:latin typeface="Palatino"/>
                <a:cs typeface="Palatino"/>
              </a:rPr>
              <a:t>Detlef</a:t>
            </a:r>
            <a:r>
              <a:rPr lang="en-US" sz="3600" dirty="0" smtClean="0">
                <a:solidFill>
                  <a:srgbClr val="000090"/>
                </a:solidFill>
                <a:latin typeface="Palatino"/>
                <a:cs typeface="Palatino"/>
              </a:rPr>
              <a:t> Stammer</a:t>
            </a:r>
            <a:endParaRPr lang="en-US" sz="3600" dirty="0">
              <a:solidFill>
                <a:srgbClr val="000090"/>
              </a:solidFill>
              <a:latin typeface="Palatino"/>
              <a:cs typeface="Palatino"/>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5427" y="5063090"/>
            <a:ext cx="2698574" cy="1796933"/>
          </a:xfrm>
          <a:prstGeom prst="rect">
            <a:avLst/>
          </a:prstGeom>
        </p:spPr>
      </p:pic>
    </p:spTree>
    <p:extLst>
      <p:ext uri="{BB962C8B-B14F-4D97-AF65-F5344CB8AC3E}">
        <p14:creationId xmlns:p14="http://schemas.microsoft.com/office/powerpoint/2010/main" val="8375769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z="3200" b="1" dirty="0" smtClean="0">
                <a:solidFill>
                  <a:srgbClr val="2D2D8A"/>
                </a:solidFill>
                <a:latin typeface="Tahoma"/>
                <a:cs typeface="Tahoma"/>
              </a:rPr>
              <a:t> CLIVAR Capabilities</a:t>
            </a:r>
            <a:endParaRPr lang="en-US" sz="3200" b="1" dirty="0">
              <a:solidFill>
                <a:srgbClr val="2D2D8A"/>
              </a:solidFill>
              <a:latin typeface="Tahoma"/>
              <a:cs typeface="Tahoma"/>
            </a:endParaRPr>
          </a:p>
        </p:txBody>
      </p:sp>
      <p:sp>
        <p:nvSpPr>
          <p:cNvPr id="3" name="Subtitle 2"/>
          <p:cNvSpPr>
            <a:spLocks noGrp="1"/>
          </p:cNvSpPr>
          <p:nvPr>
            <p:ph type="subTitle" idx="4294967295"/>
          </p:nvPr>
        </p:nvSpPr>
        <p:spPr>
          <a:xfrm>
            <a:off x="-23091" y="838200"/>
            <a:ext cx="9144000" cy="4724400"/>
          </a:xfrm>
          <a:prstGeom prst="rect">
            <a:avLst/>
          </a:prstGeom>
        </p:spPr>
        <p:txBody>
          <a:bodyPr>
            <a:noAutofit/>
          </a:bodyPr>
          <a:lstStyle/>
          <a:p>
            <a:pPr>
              <a:lnSpc>
                <a:spcPct val="110000"/>
              </a:lnSpc>
            </a:pPr>
            <a:r>
              <a:rPr lang="en-US" sz="2800" dirty="0">
                <a:solidFill>
                  <a:srgbClr val="2D2D8A"/>
                </a:solidFill>
                <a:latin typeface="Tahoma"/>
                <a:cs typeface="Tahoma"/>
              </a:rPr>
              <a:t>Improving </a:t>
            </a:r>
            <a:r>
              <a:rPr lang="en-US" sz="2800" dirty="0" smtClean="0">
                <a:solidFill>
                  <a:srgbClr val="2D2D8A"/>
                </a:solidFill>
                <a:latin typeface="Tahoma"/>
                <a:cs typeface="Tahoma"/>
              </a:rPr>
              <a:t>the atmosphere and ocean component of Earth System Models.</a:t>
            </a:r>
            <a:endParaRPr lang="en-US" sz="2800" dirty="0">
              <a:solidFill>
                <a:srgbClr val="2D2D8A"/>
              </a:solidFill>
              <a:latin typeface="Tahoma"/>
              <a:cs typeface="Tahoma"/>
            </a:endParaRPr>
          </a:p>
          <a:p>
            <a:pPr>
              <a:lnSpc>
                <a:spcPct val="110000"/>
              </a:lnSpc>
            </a:pPr>
            <a:r>
              <a:rPr lang="en-US" sz="2800" dirty="0">
                <a:solidFill>
                  <a:srgbClr val="2D2D8A"/>
                </a:solidFill>
                <a:latin typeface="Tahoma"/>
                <a:cs typeface="Tahoma"/>
              </a:rPr>
              <a:t>Implementing </a:t>
            </a:r>
            <a:r>
              <a:rPr lang="en-US" sz="2800" dirty="0" smtClean="0">
                <a:solidFill>
                  <a:srgbClr val="2D2D8A"/>
                </a:solidFill>
                <a:latin typeface="Tahoma"/>
                <a:cs typeface="Tahoma"/>
              </a:rPr>
              <a:t>innovative process and sustained ocean observations.</a:t>
            </a:r>
            <a:endParaRPr lang="en-US" sz="2800" dirty="0">
              <a:solidFill>
                <a:srgbClr val="2D2D8A"/>
              </a:solidFill>
              <a:latin typeface="Tahoma"/>
              <a:cs typeface="Tahoma"/>
            </a:endParaRPr>
          </a:p>
          <a:p>
            <a:pPr>
              <a:lnSpc>
                <a:spcPct val="110000"/>
              </a:lnSpc>
            </a:pPr>
            <a:r>
              <a:rPr lang="en-US" sz="2800" dirty="0" smtClean="0">
                <a:solidFill>
                  <a:srgbClr val="2D2D8A"/>
                </a:solidFill>
                <a:latin typeface="Tahoma"/>
                <a:cs typeface="Tahoma"/>
              </a:rPr>
              <a:t>Facilitate free and open access </a:t>
            </a:r>
            <a:r>
              <a:rPr lang="en-US" sz="2800" dirty="0">
                <a:solidFill>
                  <a:srgbClr val="2D2D8A"/>
                </a:solidFill>
                <a:latin typeface="Tahoma"/>
                <a:cs typeface="Tahoma"/>
              </a:rPr>
              <a:t>to </a:t>
            </a:r>
            <a:r>
              <a:rPr lang="en-US" sz="2800" dirty="0" smtClean="0">
                <a:solidFill>
                  <a:srgbClr val="2D2D8A"/>
                </a:solidFill>
                <a:latin typeface="Tahoma"/>
                <a:cs typeface="Tahoma"/>
              </a:rPr>
              <a:t>climate and ocean data</a:t>
            </a:r>
            <a:r>
              <a:rPr lang="en-US" sz="2800" dirty="0">
                <a:solidFill>
                  <a:srgbClr val="2D2D8A"/>
                </a:solidFill>
                <a:latin typeface="Tahoma"/>
                <a:cs typeface="Tahoma"/>
              </a:rPr>
              <a:t>, synthesis and </a:t>
            </a:r>
            <a:r>
              <a:rPr lang="en-US" sz="2800" dirty="0" smtClean="0">
                <a:solidFill>
                  <a:srgbClr val="2D2D8A"/>
                </a:solidFill>
                <a:latin typeface="Tahoma"/>
                <a:cs typeface="Tahoma"/>
              </a:rPr>
              <a:t>information. </a:t>
            </a:r>
          </a:p>
          <a:p>
            <a:pPr>
              <a:lnSpc>
                <a:spcPct val="110000"/>
              </a:lnSpc>
            </a:pPr>
            <a:r>
              <a:rPr lang="en-US" sz="2800" dirty="0" smtClean="0">
                <a:solidFill>
                  <a:srgbClr val="2D2D8A"/>
                </a:solidFill>
                <a:latin typeface="Tahoma"/>
                <a:cs typeface="Tahoma"/>
              </a:rPr>
              <a:t>Support Regional and global networks of climate and ocean scientist.</a:t>
            </a:r>
            <a:endParaRPr lang="en-US" sz="2800" dirty="0">
              <a:solidFill>
                <a:srgbClr val="2D2D8A"/>
              </a:solidFill>
              <a:latin typeface="Tahoma"/>
              <a:cs typeface="Tahoma"/>
            </a:endParaRPr>
          </a:p>
          <a:p>
            <a:pPr>
              <a:lnSpc>
                <a:spcPct val="110000"/>
              </a:lnSpc>
            </a:pPr>
            <a:r>
              <a:rPr lang="en-US" sz="2800" dirty="0" smtClean="0">
                <a:solidFill>
                  <a:srgbClr val="660066"/>
                </a:solidFill>
                <a:latin typeface="Tahoma"/>
                <a:cs typeface="Tahoma"/>
              </a:rPr>
              <a:t>Facilitate knowledge exchange </a:t>
            </a:r>
            <a:r>
              <a:rPr lang="en-US" sz="2800" dirty="0">
                <a:solidFill>
                  <a:srgbClr val="660066"/>
                </a:solidFill>
                <a:latin typeface="Tahoma"/>
                <a:cs typeface="Tahoma"/>
              </a:rPr>
              <a:t>and </a:t>
            </a:r>
            <a:r>
              <a:rPr lang="en-US" sz="2800" dirty="0" smtClean="0">
                <a:solidFill>
                  <a:srgbClr val="660066"/>
                </a:solidFill>
                <a:latin typeface="Tahoma"/>
                <a:cs typeface="Tahoma"/>
              </a:rPr>
              <a:t>user feedback.</a:t>
            </a:r>
            <a:endParaRPr lang="en-US" sz="2800" dirty="0">
              <a:solidFill>
                <a:srgbClr val="660066"/>
              </a:solidFill>
              <a:latin typeface="Tahoma"/>
              <a:cs typeface="Tahoma"/>
            </a:endParaRPr>
          </a:p>
          <a:p>
            <a:pPr>
              <a:lnSpc>
                <a:spcPct val="110000"/>
              </a:lnSpc>
            </a:pPr>
            <a:r>
              <a:rPr lang="en-US" sz="2800" dirty="0" smtClean="0">
                <a:solidFill>
                  <a:srgbClr val="FF6600"/>
                </a:solidFill>
                <a:latin typeface="Tahoma"/>
                <a:cs typeface="Tahoma"/>
              </a:rPr>
              <a:t>Support education</a:t>
            </a:r>
            <a:r>
              <a:rPr lang="en-US" sz="2800" dirty="0">
                <a:solidFill>
                  <a:srgbClr val="FF6600"/>
                </a:solidFill>
                <a:latin typeface="Tahoma"/>
                <a:cs typeface="Tahoma"/>
              </a:rPr>
              <a:t>, capacity building and </a:t>
            </a:r>
            <a:r>
              <a:rPr lang="en-US" sz="2800" dirty="0" smtClean="0">
                <a:solidFill>
                  <a:srgbClr val="FF6600"/>
                </a:solidFill>
                <a:latin typeface="Tahoma"/>
                <a:cs typeface="Tahoma"/>
              </a:rPr>
              <a:t>outreach.</a:t>
            </a:r>
            <a:endParaRPr lang="en-US" sz="2800" dirty="0">
              <a:solidFill>
                <a:srgbClr val="FF6600"/>
              </a:solidFill>
              <a:latin typeface="Tahoma"/>
              <a:cs typeface="Tahoma"/>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1830" y="15118"/>
            <a:ext cx="1360982" cy="906253"/>
          </a:xfrm>
          <a:prstGeom prst="rect">
            <a:avLst/>
          </a:prstGeom>
        </p:spPr>
      </p:pic>
    </p:spTree>
    <p:extLst>
      <p:ext uri="{BB962C8B-B14F-4D97-AF65-F5344CB8AC3E}">
        <p14:creationId xmlns:p14="http://schemas.microsoft.com/office/powerpoint/2010/main" val="22083384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758175409"/>
              </p:ext>
            </p:extLst>
          </p:nvPr>
        </p:nvGraphicFramePr>
        <p:xfrm>
          <a:off x="713410" y="789890"/>
          <a:ext cx="7734300" cy="590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goddard.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2961" y="2108304"/>
            <a:ext cx="988229" cy="1079993"/>
          </a:xfrm>
          <a:prstGeom prst="rect">
            <a:avLst/>
          </a:prstGeom>
        </p:spPr>
      </p:pic>
      <p:pic>
        <p:nvPicPr>
          <p:cNvPr id="10" name="Picture 9" descr="Pedro.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69524" y="4025783"/>
            <a:ext cx="833971" cy="1079993"/>
          </a:xfrm>
          <a:prstGeom prst="rect">
            <a:avLst/>
          </a:prstGeom>
        </p:spPr>
      </p:pic>
      <p:pic>
        <p:nvPicPr>
          <p:cNvPr id="11" name="Picture 10" descr="visbeck.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2961" y="4025783"/>
            <a:ext cx="843132" cy="1074197"/>
          </a:xfrm>
          <a:prstGeom prst="rect">
            <a:avLst/>
          </a:prstGeom>
        </p:spPr>
      </p:pic>
      <p:pic>
        <p:nvPicPr>
          <p:cNvPr id="13" name="Picture 12" descr="Gulev.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80835" y="2165648"/>
            <a:ext cx="828010" cy="1040533"/>
          </a:xfrm>
          <a:prstGeom prst="rect">
            <a:avLst/>
          </a:prstGeom>
        </p:spPr>
      </p:pic>
      <p:pic>
        <p:nvPicPr>
          <p:cNvPr id="14" name="Picture 13" descr="Rintoul.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38080" y="4025783"/>
            <a:ext cx="940472" cy="1079993"/>
          </a:xfrm>
          <a:prstGeom prst="rect">
            <a:avLst/>
          </a:prstGeom>
        </p:spPr>
      </p:pic>
      <p:pic>
        <p:nvPicPr>
          <p:cNvPr id="15" name="Picture 14" descr="Bracco.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216941" y="2141693"/>
            <a:ext cx="786554" cy="1050050"/>
          </a:xfrm>
          <a:prstGeom prst="rect">
            <a:avLst/>
          </a:prstGeom>
        </p:spPr>
      </p:pic>
      <p:pic>
        <p:nvPicPr>
          <p:cNvPr id="17" name="Picture 16" descr="Hawkins.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852399" y="2152901"/>
            <a:ext cx="749300" cy="1035396"/>
          </a:xfrm>
          <a:prstGeom prst="rect">
            <a:avLst/>
          </a:prstGeom>
        </p:spPr>
      </p:pic>
      <p:pic>
        <p:nvPicPr>
          <p:cNvPr id="18" name="Picture 17" descr="Drinkwater.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437320" y="2114057"/>
            <a:ext cx="810290" cy="1077686"/>
          </a:xfrm>
          <a:prstGeom prst="rect">
            <a:avLst/>
          </a:prstGeom>
        </p:spPr>
      </p:pic>
      <p:pic>
        <p:nvPicPr>
          <p:cNvPr id="19" name="Picture 18" descr="schubert.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427130" y="4025783"/>
            <a:ext cx="800100" cy="1091045"/>
          </a:xfrm>
          <a:prstGeom prst="rect">
            <a:avLst/>
          </a:prstGeom>
        </p:spPr>
      </p:pic>
      <p:pic>
        <p:nvPicPr>
          <p:cNvPr id="20" name="Picture 19" descr="Lixin_Wu.JPG"/>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580835" y="4036835"/>
            <a:ext cx="965765" cy="1144765"/>
          </a:xfrm>
          <a:prstGeom prst="rect">
            <a:avLst/>
          </a:prstGeom>
        </p:spPr>
      </p:pic>
      <p:sp>
        <p:nvSpPr>
          <p:cNvPr id="25" name="Rectangle 24"/>
          <p:cNvSpPr/>
          <p:nvPr/>
        </p:nvSpPr>
        <p:spPr>
          <a:xfrm>
            <a:off x="1846670" y="3322305"/>
            <a:ext cx="1127790" cy="51819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err="1" smtClean="0"/>
              <a:t>Detlef</a:t>
            </a:r>
            <a:r>
              <a:rPr lang="en-US" sz="700" dirty="0" smtClean="0"/>
              <a:t> Stammer</a:t>
            </a:r>
          </a:p>
          <a:p>
            <a:pPr lvl="0" algn="ctr" defTabSz="311150">
              <a:lnSpc>
                <a:spcPct val="90000"/>
              </a:lnSpc>
              <a:spcBef>
                <a:spcPct val="0"/>
              </a:spcBef>
              <a:spcAft>
                <a:spcPct val="35000"/>
              </a:spcAft>
            </a:pPr>
            <a:r>
              <a:rPr lang="en-US" sz="700" dirty="0" smtClean="0"/>
              <a:t>(co-chair 2016)</a:t>
            </a:r>
          </a:p>
          <a:p>
            <a:pPr lvl="0" algn="ctr" defTabSz="311150">
              <a:lnSpc>
                <a:spcPct val="90000"/>
              </a:lnSpc>
              <a:spcBef>
                <a:spcPct val="0"/>
              </a:spcBef>
              <a:spcAft>
                <a:spcPct val="35000"/>
              </a:spcAft>
            </a:pPr>
            <a:r>
              <a:rPr lang="en-US" sz="700" dirty="0" smtClean="0"/>
              <a:t>CEN, </a:t>
            </a:r>
            <a:r>
              <a:rPr lang="en-US" sz="700" dirty="0" err="1" smtClean="0"/>
              <a:t>Universiy</a:t>
            </a:r>
            <a:r>
              <a:rPr lang="en-US" sz="700" dirty="0" smtClean="0"/>
              <a:t> Hamburg</a:t>
            </a:r>
          </a:p>
        </p:txBody>
      </p:sp>
      <p:sp>
        <p:nvSpPr>
          <p:cNvPr id="26" name="Rectangle 25"/>
          <p:cNvSpPr/>
          <p:nvPr/>
        </p:nvSpPr>
        <p:spPr>
          <a:xfrm>
            <a:off x="6730391" y="3281769"/>
            <a:ext cx="1036380" cy="541005"/>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Ed Hawkins (2015)</a:t>
            </a:r>
          </a:p>
          <a:p>
            <a:pPr lvl="0" algn="ctr" defTabSz="311150">
              <a:lnSpc>
                <a:spcPct val="90000"/>
              </a:lnSpc>
              <a:spcBef>
                <a:spcPct val="0"/>
              </a:spcBef>
              <a:spcAft>
                <a:spcPct val="35000"/>
              </a:spcAft>
            </a:pPr>
            <a:r>
              <a:rPr lang="en-US" sz="700" kern="1200" dirty="0" smtClean="0"/>
              <a:t>Department of Meteorology, University of Reading, UK</a:t>
            </a:r>
            <a:endParaRPr lang="en-US" sz="700" kern="1200" dirty="0"/>
          </a:p>
        </p:txBody>
      </p:sp>
      <p:sp>
        <p:nvSpPr>
          <p:cNvPr id="27" name="Rectangle 26"/>
          <p:cNvSpPr/>
          <p:nvPr/>
        </p:nvSpPr>
        <p:spPr>
          <a:xfrm>
            <a:off x="5544550" y="3304585"/>
            <a:ext cx="1036380" cy="518190"/>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Sergey </a:t>
            </a:r>
            <a:r>
              <a:rPr lang="en-US" sz="700" dirty="0" err="1" smtClean="0"/>
              <a:t>Gulev</a:t>
            </a:r>
            <a:r>
              <a:rPr lang="en-US" sz="700" dirty="0" smtClean="0"/>
              <a:t> (2014)</a:t>
            </a:r>
          </a:p>
          <a:p>
            <a:pPr lvl="0" algn="ctr" defTabSz="311150">
              <a:lnSpc>
                <a:spcPct val="90000"/>
              </a:lnSpc>
              <a:spcBef>
                <a:spcPct val="0"/>
              </a:spcBef>
              <a:spcAft>
                <a:spcPct val="35000"/>
              </a:spcAft>
            </a:pPr>
            <a:r>
              <a:rPr lang="en-US" sz="700" kern="1200" dirty="0" smtClean="0"/>
              <a:t>Russian Academy of Sciences, Moscow, Russian Federation</a:t>
            </a:r>
            <a:endParaRPr lang="en-US" sz="700" kern="1200" dirty="0"/>
          </a:p>
        </p:txBody>
      </p:sp>
      <p:sp>
        <p:nvSpPr>
          <p:cNvPr id="28" name="Rectangle 27"/>
          <p:cNvSpPr/>
          <p:nvPr/>
        </p:nvSpPr>
        <p:spPr>
          <a:xfrm>
            <a:off x="4323020" y="3307095"/>
            <a:ext cx="1036380" cy="518190"/>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Ken Drinkwater (2014)</a:t>
            </a:r>
          </a:p>
          <a:p>
            <a:pPr lvl="0" algn="ctr" defTabSz="311150">
              <a:lnSpc>
                <a:spcPct val="90000"/>
              </a:lnSpc>
              <a:spcBef>
                <a:spcPct val="0"/>
              </a:spcBef>
              <a:spcAft>
                <a:spcPct val="35000"/>
              </a:spcAft>
            </a:pPr>
            <a:r>
              <a:rPr lang="en-US" sz="700" kern="1200" dirty="0" smtClean="0"/>
              <a:t>Institute of Marine Research, Bergen, Norway</a:t>
            </a:r>
            <a:endParaRPr lang="en-US" sz="700" kern="1200" dirty="0"/>
          </a:p>
        </p:txBody>
      </p:sp>
      <p:sp>
        <p:nvSpPr>
          <p:cNvPr id="29" name="Rectangle 28"/>
          <p:cNvSpPr/>
          <p:nvPr/>
        </p:nvSpPr>
        <p:spPr>
          <a:xfrm>
            <a:off x="3093780" y="3322305"/>
            <a:ext cx="1036380" cy="518190"/>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Annalisa </a:t>
            </a:r>
            <a:r>
              <a:rPr lang="en-US" sz="700" dirty="0" err="1" smtClean="0"/>
              <a:t>Bracco</a:t>
            </a:r>
            <a:r>
              <a:rPr lang="en-US" sz="700" dirty="0" smtClean="0"/>
              <a:t> (2015) </a:t>
            </a:r>
          </a:p>
          <a:p>
            <a:pPr lvl="0" algn="ctr" defTabSz="311150">
              <a:lnSpc>
                <a:spcPct val="90000"/>
              </a:lnSpc>
              <a:spcBef>
                <a:spcPct val="0"/>
              </a:spcBef>
              <a:spcAft>
                <a:spcPct val="35000"/>
              </a:spcAft>
            </a:pPr>
            <a:r>
              <a:rPr lang="en-US" sz="700" dirty="0" smtClean="0"/>
              <a:t>School of Earth &amp; Atmospheric Sciences,  Atlanta, USA</a:t>
            </a:r>
            <a:endParaRPr lang="en-US" sz="700" kern="1200" dirty="0"/>
          </a:p>
        </p:txBody>
      </p:sp>
      <p:sp>
        <p:nvSpPr>
          <p:cNvPr id="30" name="Rectangle 29"/>
          <p:cNvSpPr/>
          <p:nvPr/>
        </p:nvSpPr>
        <p:spPr>
          <a:xfrm>
            <a:off x="624810" y="5316204"/>
            <a:ext cx="1036380" cy="518190"/>
          </a:xfrm>
          <a:prstGeom prst="rect">
            <a:avLst/>
          </a:prstGeom>
          <a:solidFill>
            <a:srgbClr val="FFFFFF"/>
          </a:solidFill>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t>Professor Martin </a:t>
            </a:r>
            <a:r>
              <a:rPr lang="en-US" sz="700" kern="1200" dirty="0" err="1" smtClean="0"/>
              <a:t>Visbeck</a:t>
            </a:r>
            <a:r>
              <a:rPr lang="en-US" sz="700" kern="1200" dirty="0" smtClean="0"/>
              <a:t>  (past Co-chair 2014) </a:t>
            </a:r>
          </a:p>
          <a:p>
            <a:pPr lvl="0" algn="ctr" defTabSz="311150">
              <a:lnSpc>
                <a:spcPct val="90000"/>
              </a:lnSpc>
              <a:spcBef>
                <a:spcPct val="0"/>
              </a:spcBef>
              <a:spcAft>
                <a:spcPct val="35000"/>
              </a:spcAft>
            </a:pPr>
            <a:r>
              <a:rPr lang="en-US" sz="700" kern="1200" dirty="0" smtClean="0"/>
              <a:t>GEOMAR, Kiel, Germany</a:t>
            </a:r>
            <a:endParaRPr lang="en-US" sz="700" kern="1200" dirty="0"/>
          </a:p>
        </p:txBody>
      </p:sp>
      <p:sp>
        <p:nvSpPr>
          <p:cNvPr id="31" name="Rectangle 30"/>
          <p:cNvSpPr/>
          <p:nvPr/>
        </p:nvSpPr>
        <p:spPr>
          <a:xfrm>
            <a:off x="5539290" y="5280689"/>
            <a:ext cx="1036380" cy="553705"/>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a:t>
            </a:r>
            <a:r>
              <a:rPr lang="en-US" sz="700" dirty="0" err="1" smtClean="0"/>
              <a:t>Lixin</a:t>
            </a:r>
            <a:r>
              <a:rPr lang="en-US" sz="700" dirty="0" smtClean="0"/>
              <a:t> Wu (2015)</a:t>
            </a:r>
          </a:p>
          <a:p>
            <a:pPr lvl="0" algn="ctr" defTabSz="311150">
              <a:lnSpc>
                <a:spcPct val="90000"/>
              </a:lnSpc>
              <a:spcBef>
                <a:spcPct val="0"/>
              </a:spcBef>
              <a:spcAft>
                <a:spcPct val="35000"/>
              </a:spcAft>
            </a:pPr>
            <a:r>
              <a:rPr lang="en-US" sz="700" kern="1200" dirty="0" smtClean="0"/>
              <a:t>Ocean University of China, China</a:t>
            </a:r>
            <a:endParaRPr lang="en-US" sz="700" kern="1200" dirty="0"/>
          </a:p>
        </p:txBody>
      </p:sp>
      <p:sp>
        <p:nvSpPr>
          <p:cNvPr id="32" name="Rectangle 31"/>
          <p:cNvSpPr/>
          <p:nvPr/>
        </p:nvSpPr>
        <p:spPr>
          <a:xfrm>
            <a:off x="4323020" y="5295899"/>
            <a:ext cx="1036380" cy="538495"/>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a:t>
            </a:r>
            <a:r>
              <a:rPr lang="en-US" sz="700" dirty="0" err="1" smtClean="0"/>
              <a:t>Sigfried</a:t>
            </a:r>
            <a:r>
              <a:rPr lang="en-US" sz="700" dirty="0" smtClean="0"/>
              <a:t> Schubert </a:t>
            </a:r>
          </a:p>
          <a:p>
            <a:pPr lvl="0" algn="ctr" defTabSz="311150">
              <a:lnSpc>
                <a:spcPct val="90000"/>
              </a:lnSpc>
              <a:spcBef>
                <a:spcPct val="0"/>
              </a:spcBef>
              <a:spcAft>
                <a:spcPct val="35000"/>
              </a:spcAft>
            </a:pPr>
            <a:r>
              <a:rPr lang="en-US" sz="700" dirty="0" smtClean="0"/>
              <a:t>(2014)</a:t>
            </a:r>
          </a:p>
          <a:p>
            <a:pPr lvl="0" algn="ctr" defTabSz="311150">
              <a:lnSpc>
                <a:spcPct val="90000"/>
              </a:lnSpc>
              <a:spcBef>
                <a:spcPct val="0"/>
              </a:spcBef>
              <a:spcAft>
                <a:spcPct val="35000"/>
              </a:spcAft>
            </a:pPr>
            <a:r>
              <a:rPr lang="en-US" sz="700" kern="1200" dirty="0" smtClean="0"/>
              <a:t>NASA Goddard Space Flight Centre</a:t>
            </a:r>
            <a:endParaRPr lang="en-US" sz="700" kern="1200" dirty="0"/>
          </a:p>
        </p:txBody>
      </p:sp>
      <p:sp>
        <p:nvSpPr>
          <p:cNvPr id="33" name="Rectangle 32"/>
          <p:cNvSpPr/>
          <p:nvPr/>
        </p:nvSpPr>
        <p:spPr>
          <a:xfrm>
            <a:off x="3116670" y="5295899"/>
            <a:ext cx="1036380" cy="538495"/>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Pedro MS </a:t>
            </a:r>
            <a:r>
              <a:rPr lang="en-US" sz="700" dirty="0" err="1" smtClean="0"/>
              <a:t>Monteiro</a:t>
            </a:r>
            <a:r>
              <a:rPr lang="en-US" sz="700" dirty="0" smtClean="0"/>
              <a:t> (2015)</a:t>
            </a:r>
          </a:p>
          <a:p>
            <a:pPr lvl="0" algn="ctr" defTabSz="311150">
              <a:lnSpc>
                <a:spcPct val="90000"/>
              </a:lnSpc>
              <a:spcBef>
                <a:spcPct val="0"/>
              </a:spcBef>
              <a:spcAft>
                <a:spcPct val="35000"/>
              </a:spcAft>
            </a:pPr>
            <a:r>
              <a:rPr lang="en-US" sz="700" kern="1200" dirty="0" smtClean="0"/>
              <a:t>CSIR, South Africa</a:t>
            </a:r>
            <a:endParaRPr lang="en-US" sz="700" kern="1200" dirty="0"/>
          </a:p>
        </p:txBody>
      </p:sp>
      <p:sp>
        <p:nvSpPr>
          <p:cNvPr id="34" name="Rectangle 33"/>
          <p:cNvSpPr/>
          <p:nvPr/>
        </p:nvSpPr>
        <p:spPr>
          <a:xfrm>
            <a:off x="1938080" y="5316205"/>
            <a:ext cx="1036380" cy="518190"/>
          </a:xfrm>
          <a:prstGeom prst="rect">
            <a:avLst/>
          </a:prstGeom>
          <a:solidFill>
            <a:srgbClr val="FFFFFF"/>
          </a:solidFill>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Steve </a:t>
            </a:r>
            <a:r>
              <a:rPr lang="en-US" sz="700" dirty="0" err="1" smtClean="0"/>
              <a:t>Rintoul</a:t>
            </a:r>
            <a:r>
              <a:rPr lang="en-US" sz="700" dirty="0" smtClean="0"/>
              <a:t> (2013)</a:t>
            </a:r>
          </a:p>
          <a:p>
            <a:pPr lvl="0" algn="ctr" defTabSz="311150">
              <a:lnSpc>
                <a:spcPct val="90000"/>
              </a:lnSpc>
              <a:spcBef>
                <a:spcPct val="0"/>
              </a:spcBef>
              <a:spcAft>
                <a:spcPct val="35000"/>
              </a:spcAft>
            </a:pPr>
            <a:r>
              <a:rPr lang="en-US" sz="700" kern="1200" dirty="0" smtClean="0"/>
              <a:t>CSIRO, Australia</a:t>
            </a:r>
            <a:endParaRPr lang="en-US" sz="700" kern="1200" dirty="0"/>
          </a:p>
        </p:txBody>
      </p:sp>
      <p:sp>
        <p:nvSpPr>
          <p:cNvPr id="35" name="Rectangle 34"/>
          <p:cNvSpPr/>
          <p:nvPr/>
        </p:nvSpPr>
        <p:spPr>
          <a:xfrm>
            <a:off x="624810" y="3322305"/>
            <a:ext cx="1036380" cy="518190"/>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Lisa Goddard </a:t>
            </a:r>
          </a:p>
          <a:p>
            <a:pPr lvl="0" algn="ctr" defTabSz="311150">
              <a:lnSpc>
                <a:spcPct val="90000"/>
              </a:lnSpc>
              <a:spcBef>
                <a:spcPct val="0"/>
              </a:spcBef>
              <a:spcAft>
                <a:spcPct val="35000"/>
              </a:spcAft>
            </a:pPr>
            <a:r>
              <a:rPr lang="en-US" sz="700" dirty="0" smtClean="0"/>
              <a:t>(co-chair 2015)</a:t>
            </a:r>
          </a:p>
          <a:p>
            <a:pPr lvl="0" algn="ctr" defTabSz="311150">
              <a:lnSpc>
                <a:spcPct val="90000"/>
              </a:lnSpc>
              <a:spcBef>
                <a:spcPct val="0"/>
              </a:spcBef>
              <a:spcAft>
                <a:spcPct val="35000"/>
              </a:spcAft>
            </a:pPr>
            <a:r>
              <a:rPr lang="en-US" sz="700" kern="1200" dirty="0" smtClean="0"/>
              <a:t>Earth Institute at Columbia, USA</a:t>
            </a:r>
            <a:endParaRPr lang="en-US" sz="700" kern="1200" dirty="0"/>
          </a:p>
        </p:txBody>
      </p:sp>
      <p:pic>
        <p:nvPicPr>
          <p:cNvPr id="2" name="Bild 1" descr="Pascale_Braconnot.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17383" y="2165883"/>
            <a:ext cx="946207" cy="1028211"/>
          </a:xfrm>
          <a:prstGeom prst="rect">
            <a:avLst/>
          </a:prstGeom>
        </p:spPr>
      </p:pic>
      <p:pic>
        <p:nvPicPr>
          <p:cNvPr id="3" name="Bild 2" descr="stephen_griffies.jpg"/>
          <p:cNvPicPr>
            <a:picLocks noChangeAspect="1"/>
          </p:cNvPicPr>
          <p:nvPr/>
        </p:nvPicPr>
        <p:blipFill rotWithShape="1">
          <a:blip r:embed="rId18">
            <a:extLst>
              <a:ext uri="{28A0092B-C50C-407E-A947-70E740481C1C}">
                <a14:useLocalDpi xmlns:a14="http://schemas.microsoft.com/office/drawing/2010/main" val="0"/>
              </a:ext>
            </a:extLst>
          </a:blip>
          <a:srcRect l="12133" r="18410" b="37266"/>
          <a:stretch/>
        </p:blipFill>
        <p:spPr>
          <a:xfrm>
            <a:off x="6852399" y="4046999"/>
            <a:ext cx="856793" cy="1144765"/>
          </a:xfrm>
          <a:prstGeom prst="rect">
            <a:avLst/>
          </a:prstGeom>
        </p:spPr>
      </p:pic>
      <p:pic>
        <p:nvPicPr>
          <p:cNvPr id="4" name="Bild 3" descr="Carlos_moffat.jpeg"/>
          <p:cNvPicPr>
            <a:picLocks noChangeAspect="1"/>
          </p:cNvPicPr>
          <p:nvPr/>
        </p:nvPicPr>
        <p:blipFill rotWithShape="1">
          <a:blip r:embed="rId19">
            <a:extLst>
              <a:ext uri="{28A0092B-C50C-407E-A947-70E740481C1C}">
                <a14:useLocalDpi xmlns:a14="http://schemas.microsoft.com/office/drawing/2010/main" val="0"/>
              </a:ext>
            </a:extLst>
          </a:blip>
          <a:srcRect l="14070" r="4815"/>
          <a:stretch/>
        </p:blipFill>
        <p:spPr>
          <a:xfrm>
            <a:off x="8063519" y="4035185"/>
            <a:ext cx="883185" cy="1088808"/>
          </a:xfrm>
          <a:prstGeom prst="rect">
            <a:avLst/>
          </a:prstGeom>
        </p:spPr>
      </p:pic>
      <p:sp>
        <p:nvSpPr>
          <p:cNvPr id="37" name="Rectangle 25"/>
          <p:cNvSpPr/>
          <p:nvPr/>
        </p:nvSpPr>
        <p:spPr>
          <a:xfrm>
            <a:off x="7941241" y="3299490"/>
            <a:ext cx="1036380" cy="541005"/>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Pascale </a:t>
            </a:r>
            <a:r>
              <a:rPr lang="en-US" sz="700" dirty="0" err="1" smtClean="0"/>
              <a:t>Braconot</a:t>
            </a:r>
            <a:r>
              <a:rPr lang="en-US" sz="700" dirty="0" smtClean="0"/>
              <a:t> (2016)</a:t>
            </a:r>
          </a:p>
          <a:p>
            <a:pPr lvl="0" algn="ctr" defTabSz="311150">
              <a:lnSpc>
                <a:spcPct val="90000"/>
              </a:lnSpc>
              <a:spcBef>
                <a:spcPct val="0"/>
              </a:spcBef>
              <a:spcAft>
                <a:spcPct val="35000"/>
              </a:spcAft>
            </a:pPr>
            <a:r>
              <a:rPr lang="de-DE" sz="800" dirty="0"/>
              <a:t>CEA-CNRS, France</a:t>
            </a:r>
            <a:endParaRPr lang="en-US" sz="700" dirty="0" smtClean="0"/>
          </a:p>
        </p:txBody>
      </p:sp>
      <p:sp>
        <p:nvSpPr>
          <p:cNvPr id="38" name="Rectangle 25"/>
          <p:cNvSpPr/>
          <p:nvPr/>
        </p:nvSpPr>
        <p:spPr>
          <a:xfrm>
            <a:off x="6781191" y="5280689"/>
            <a:ext cx="1036380" cy="541005"/>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dirty="0" smtClean="0"/>
              <a:t>Dr. Stephen </a:t>
            </a:r>
            <a:r>
              <a:rPr lang="en-US" sz="700" dirty="0" err="1" smtClean="0"/>
              <a:t>Griffies</a:t>
            </a:r>
            <a:r>
              <a:rPr lang="en-US" sz="700" dirty="0" smtClean="0"/>
              <a:t> (2016)</a:t>
            </a:r>
          </a:p>
          <a:p>
            <a:pPr lvl="0" algn="ctr" defTabSz="311150">
              <a:lnSpc>
                <a:spcPct val="90000"/>
              </a:lnSpc>
              <a:spcBef>
                <a:spcPct val="0"/>
              </a:spcBef>
              <a:spcAft>
                <a:spcPct val="35000"/>
              </a:spcAft>
            </a:pPr>
            <a:r>
              <a:rPr lang="en-US" sz="700" dirty="0" smtClean="0"/>
              <a:t>NOAA-GFDL, Princeton </a:t>
            </a:r>
          </a:p>
        </p:txBody>
      </p:sp>
      <p:sp>
        <p:nvSpPr>
          <p:cNvPr id="39" name="Rectangle 25"/>
          <p:cNvSpPr/>
          <p:nvPr/>
        </p:nvSpPr>
        <p:spPr>
          <a:xfrm>
            <a:off x="8011091" y="5280689"/>
            <a:ext cx="1036380" cy="541005"/>
          </a:xfrm>
          <a:prstGeom prst="rect">
            <a:avLst/>
          </a:prstGeom>
        </p:spPr>
        <p:style>
          <a:lnRef idx="2">
            <a:schemeClr val="dk1"/>
          </a:lnRef>
          <a:fillRef idx="1">
            <a:schemeClr val="lt1"/>
          </a:fillRef>
          <a:effectRef idx="0">
            <a:schemeClr val="dk1"/>
          </a:effectRef>
          <a:fontRef idx="minor">
            <a:schemeClr val="dk1"/>
          </a:fontRef>
        </p:style>
        <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de-DE" sz="800" dirty="0"/>
              <a:t>Dr. Carlos </a:t>
            </a:r>
            <a:r>
              <a:rPr lang="de-DE" sz="800" dirty="0" err="1"/>
              <a:t>Moffat</a:t>
            </a:r>
            <a:r>
              <a:rPr lang="de-DE" sz="800" dirty="0"/>
              <a:t> (2016) University Concepcion </a:t>
            </a:r>
            <a:r>
              <a:rPr lang="de-DE" sz="800" dirty="0" smtClean="0"/>
              <a:t>– Chile</a:t>
            </a:r>
          </a:p>
        </p:txBody>
      </p:sp>
      <p:pic>
        <p:nvPicPr>
          <p:cNvPr id="7" name="Bild 6" descr="Detlef-Small.jpg"/>
          <p:cNvPicPr>
            <a:picLocks noChangeAspect="1"/>
          </p:cNvPicPr>
          <p:nvPr/>
        </p:nvPicPr>
        <p:blipFill rotWithShape="1">
          <a:blip r:embed="rId20">
            <a:extLst>
              <a:ext uri="{28A0092B-C50C-407E-A947-70E740481C1C}">
                <a14:useLocalDpi xmlns:a14="http://schemas.microsoft.com/office/drawing/2010/main" val="0"/>
              </a:ext>
            </a:extLst>
          </a:blip>
          <a:srcRect l="12696" r="8833" b="25447"/>
          <a:stretch/>
        </p:blipFill>
        <p:spPr>
          <a:xfrm>
            <a:off x="1938081" y="2123494"/>
            <a:ext cx="940472" cy="1064803"/>
          </a:xfrm>
          <a:prstGeom prst="rect">
            <a:avLst/>
          </a:prstGeom>
        </p:spPr>
      </p:pic>
    </p:spTree>
    <p:extLst>
      <p:ext uri="{BB962C8B-B14F-4D97-AF65-F5344CB8AC3E}">
        <p14:creationId xmlns:p14="http://schemas.microsoft.com/office/powerpoint/2010/main" val="42312423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1512030" y="25852"/>
            <a:ext cx="717477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black"/>
                </a:solidFill>
                <a:latin typeface="Calibri"/>
              </a:rPr>
              <a:t>Transition of CLIVA project office:</a:t>
            </a:r>
          </a:p>
          <a:p>
            <a:pPr fontAlgn="auto">
              <a:spcAft>
                <a:spcPts val="0"/>
              </a:spcAft>
            </a:pPr>
            <a:r>
              <a:rPr lang="en-US" sz="3200" dirty="0">
                <a:solidFill>
                  <a:prstClr val="black"/>
                </a:solidFill>
                <a:latin typeface="Calibri"/>
              </a:rPr>
              <a:t>f</a:t>
            </a:r>
            <a:r>
              <a:rPr lang="en-US" sz="3200" dirty="0" smtClean="0">
                <a:solidFill>
                  <a:prstClr val="black"/>
                </a:solidFill>
                <a:latin typeface="Calibri"/>
              </a:rPr>
              <a:t>rom UK to 3 node structure</a:t>
            </a:r>
          </a:p>
        </p:txBody>
      </p:sp>
      <p:graphicFrame>
        <p:nvGraphicFramePr>
          <p:cNvPr id="7" name="Diagram 6"/>
          <p:cNvGraphicFramePr/>
          <p:nvPr>
            <p:extLst>
              <p:ext uri="{D42A27DB-BD31-4B8C-83A1-F6EECF244321}">
                <p14:modId xmlns:p14="http://schemas.microsoft.com/office/powerpoint/2010/main" val="4092880008"/>
              </p:ext>
            </p:extLst>
          </p:nvPr>
        </p:nvGraphicFramePr>
        <p:xfrm>
          <a:off x="1143000" y="1727200"/>
          <a:ext cx="64770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4"/>
          <p:cNvSpPr txBox="1">
            <a:spLocks noChangeArrowheads="1"/>
          </p:cNvSpPr>
          <p:nvPr/>
        </p:nvSpPr>
        <p:spPr bwMode="auto">
          <a:xfrm>
            <a:off x="4334434" y="3587750"/>
            <a:ext cx="1474822" cy="830997"/>
          </a:xfrm>
          <a:prstGeom prst="rect">
            <a:avLst/>
          </a:prstGeom>
          <a:noFill/>
          <a:ln w="9525">
            <a:noFill/>
            <a:miter lim="800000"/>
            <a:headEnd/>
            <a:tailEnd/>
          </a:ln>
        </p:spPr>
        <p:txBody>
          <a:bodyPr wrap="square">
            <a:spAutoFit/>
          </a:bodyPr>
          <a:lstStyle/>
          <a:p>
            <a:r>
              <a:rPr lang="en-US" sz="2400" dirty="0" smtClean="0">
                <a:latin typeface="Calibri" pitchFamily="34" charset="0"/>
              </a:rPr>
              <a:t>Executive Director</a:t>
            </a:r>
            <a:endParaRPr lang="en-US" sz="2400" dirty="0">
              <a:latin typeface="Calibri" pitchFamily="34" charset="0"/>
            </a:endParaRPr>
          </a:p>
        </p:txBody>
      </p:sp>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71677" y="2335030"/>
            <a:ext cx="2909780" cy="1937571"/>
          </a:xfrm>
          <a:prstGeom prst="rect">
            <a:avLst/>
          </a:prstGeom>
        </p:spPr>
      </p:pic>
      <p:grpSp>
        <p:nvGrpSpPr>
          <p:cNvPr id="9" name="Group 8"/>
          <p:cNvGrpSpPr/>
          <p:nvPr/>
        </p:nvGrpSpPr>
        <p:grpSpPr>
          <a:xfrm>
            <a:off x="0" y="1003113"/>
            <a:ext cx="2681145" cy="1971021"/>
            <a:chOff x="2064369" y="-213959"/>
            <a:chExt cx="3710395" cy="3153635"/>
          </a:xfrm>
        </p:grpSpPr>
        <p:sp>
          <p:nvSpPr>
            <p:cNvPr id="10" name="Oval 9"/>
            <p:cNvSpPr/>
            <p:nvPr/>
          </p:nvSpPr>
          <p:spPr>
            <a:xfrm>
              <a:off x="2064369" y="-213959"/>
              <a:ext cx="3710395" cy="3153635"/>
            </a:xfrm>
            <a:prstGeom prst="ellipse">
              <a:avLst/>
            </a:prstGeom>
            <a:solidFill>
              <a:schemeClr val="accent3">
                <a:lumMod val="60000"/>
                <a:lumOff val="40000"/>
                <a:alpha val="50000"/>
              </a:schemeClr>
            </a:solidFill>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Oval 4"/>
            <p:cNvSpPr/>
            <p:nvPr/>
          </p:nvSpPr>
          <p:spPr>
            <a:xfrm>
              <a:off x="2559088" y="653291"/>
              <a:ext cx="2720956" cy="141913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511300">
                <a:lnSpc>
                  <a:spcPct val="90000"/>
                </a:lnSpc>
                <a:spcBef>
                  <a:spcPct val="0"/>
                </a:spcBef>
                <a:spcAft>
                  <a:spcPct val="35000"/>
                </a:spcAft>
              </a:pPr>
              <a:r>
                <a:rPr lang="en-US" sz="3400" kern="1200" dirty="0" smtClean="0"/>
                <a:t>ICPO </a:t>
              </a:r>
            </a:p>
            <a:p>
              <a:pPr lvl="0" algn="ctr" defTabSz="1511300">
                <a:lnSpc>
                  <a:spcPct val="90000"/>
                </a:lnSpc>
                <a:spcBef>
                  <a:spcPct val="0"/>
                </a:spcBef>
                <a:spcAft>
                  <a:spcPct val="35000"/>
                </a:spcAft>
              </a:pPr>
              <a:r>
                <a:rPr lang="en-US" sz="3400" dirty="0" smtClean="0"/>
                <a:t>NOC UK</a:t>
              </a:r>
              <a:endParaRPr lang="en-US" sz="3400" kern="1200" dirty="0" smtClean="0"/>
            </a:p>
          </p:txBody>
        </p:sp>
      </p:grpSp>
      <p:pic>
        <p:nvPicPr>
          <p:cNvPr id="5" name="Picture 4"/>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459" y="0"/>
            <a:ext cx="1764261" cy="1316859"/>
          </a:xfrm>
          <a:prstGeom prst="rect">
            <a:avLst/>
          </a:prstGeom>
          <a:noFill/>
          <a:ln w="9525">
            <a:noFill/>
            <a:miter lim="800000"/>
            <a:headEnd/>
            <a:tailEnd/>
          </a:ln>
        </p:spPr>
      </p:pic>
    </p:spTree>
    <p:extLst>
      <p:ext uri="{BB962C8B-B14F-4D97-AF65-F5344CB8AC3E}">
        <p14:creationId xmlns:p14="http://schemas.microsoft.com/office/powerpoint/2010/main" val="11287328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3"/>
          <p:cNvPicPr>
            <a:picLocks noChangeAspect="1" noChangeArrowheads="1"/>
          </p:cNvPicPr>
          <p:nvPr/>
        </p:nvPicPr>
        <p:blipFill>
          <a:blip r:embed="rId3"/>
          <a:srcRect/>
          <a:stretch>
            <a:fillRect/>
          </a:stretch>
        </p:blipFill>
        <p:spPr bwMode="auto">
          <a:xfrm>
            <a:off x="685800" y="1943100"/>
            <a:ext cx="666750" cy="952500"/>
          </a:xfrm>
          <a:prstGeom prst="rect">
            <a:avLst/>
          </a:prstGeom>
          <a:noFill/>
          <a:ln w="9525">
            <a:noFill/>
            <a:miter lim="800000"/>
            <a:headEnd/>
            <a:tailEnd/>
          </a:ln>
        </p:spPr>
      </p:pic>
      <p:pic>
        <p:nvPicPr>
          <p:cNvPr id="6150" name="Picture 4"/>
          <p:cNvPicPr>
            <a:picLocks noChangeAspect="1" noChangeArrowheads="1"/>
          </p:cNvPicPr>
          <p:nvPr/>
        </p:nvPicPr>
        <p:blipFill>
          <a:blip r:embed="rId4"/>
          <a:srcRect/>
          <a:stretch>
            <a:fillRect/>
          </a:stretch>
        </p:blipFill>
        <p:spPr bwMode="auto">
          <a:xfrm>
            <a:off x="685800" y="3038475"/>
            <a:ext cx="666750" cy="923925"/>
          </a:xfrm>
          <a:prstGeom prst="rect">
            <a:avLst/>
          </a:prstGeom>
          <a:noFill/>
          <a:ln w="9525">
            <a:noFill/>
            <a:miter lim="800000"/>
            <a:headEnd/>
            <a:tailEnd/>
          </a:ln>
        </p:spPr>
      </p:pic>
      <p:pic>
        <p:nvPicPr>
          <p:cNvPr id="6152" name="Picture 6"/>
          <p:cNvPicPr>
            <a:picLocks noChangeAspect="1" noChangeArrowheads="1"/>
          </p:cNvPicPr>
          <p:nvPr/>
        </p:nvPicPr>
        <p:blipFill>
          <a:blip r:embed="rId5"/>
          <a:srcRect/>
          <a:stretch>
            <a:fillRect/>
          </a:stretch>
        </p:blipFill>
        <p:spPr bwMode="auto">
          <a:xfrm>
            <a:off x="685800" y="4143375"/>
            <a:ext cx="666750" cy="885825"/>
          </a:xfrm>
          <a:prstGeom prst="rect">
            <a:avLst/>
          </a:prstGeom>
          <a:noFill/>
          <a:ln w="9525">
            <a:noFill/>
            <a:miter lim="800000"/>
            <a:headEnd/>
            <a:tailEnd/>
          </a:ln>
        </p:spPr>
      </p:pic>
      <p:pic>
        <p:nvPicPr>
          <p:cNvPr id="6153" name="Picture 7"/>
          <p:cNvPicPr>
            <a:picLocks noChangeAspect="1" noChangeArrowheads="1"/>
          </p:cNvPicPr>
          <p:nvPr/>
        </p:nvPicPr>
        <p:blipFill>
          <a:blip r:embed="rId6"/>
          <a:srcRect/>
          <a:stretch>
            <a:fillRect/>
          </a:stretch>
        </p:blipFill>
        <p:spPr bwMode="auto">
          <a:xfrm>
            <a:off x="685800" y="5219700"/>
            <a:ext cx="666750" cy="800100"/>
          </a:xfrm>
          <a:prstGeom prst="rect">
            <a:avLst/>
          </a:prstGeom>
          <a:noFill/>
          <a:ln w="9525">
            <a:noFill/>
            <a:miter lim="800000"/>
            <a:headEnd/>
            <a:tailEnd/>
          </a:ln>
        </p:spPr>
      </p:pic>
      <p:pic>
        <p:nvPicPr>
          <p:cNvPr id="6154" name="Picture 8"/>
          <p:cNvPicPr>
            <a:picLocks noChangeAspect="1" noChangeArrowheads="1"/>
          </p:cNvPicPr>
          <p:nvPr/>
        </p:nvPicPr>
        <p:blipFill>
          <a:blip r:embed="rId7"/>
          <a:srcRect/>
          <a:stretch>
            <a:fillRect/>
          </a:stretch>
        </p:blipFill>
        <p:spPr bwMode="auto">
          <a:xfrm>
            <a:off x="3975547" y="1943100"/>
            <a:ext cx="666750" cy="885825"/>
          </a:xfrm>
          <a:prstGeom prst="rect">
            <a:avLst/>
          </a:prstGeom>
          <a:noFill/>
          <a:ln w="9525">
            <a:noFill/>
            <a:miter lim="800000"/>
            <a:headEnd/>
            <a:tailEnd/>
          </a:ln>
        </p:spPr>
      </p:pic>
      <p:sp>
        <p:nvSpPr>
          <p:cNvPr id="6156" name="TextBox 17"/>
          <p:cNvSpPr txBox="1">
            <a:spLocks noChangeArrowheads="1"/>
          </p:cNvSpPr>
          <p:nvPr/>
        </p:nvSpPr>
        <p:spPr bwMode="auto">
          <a:xfrm>
            <a:off x="1539884" y="2220913"/>
            <a:ext cx="1660506" cy="646331"/>
          </a:xfrm>
          <a:prstGeom prst="rect">
            <a:avLst/>
          </a:prstGeom>
          <a:noFill/>
          <a:ln w="9525">
            <a:noFill/>
            <a:miter lim="800000"/>
            <a:headEnd/>
            <a:tailEnd/>
          </a:ln>
        </p:spPr>
        <p:txBody>
          <a:bodyPr wrap="none">
            <a:spAutoFit/>
          </a:bodyPr>
          <a:lstStyle/>
          <a:p>
            <a:pPr algn="ctr" defTabSz="457200" fontAlgn="auto">
              <a:spcBef>
                <a:spcPts val="0"/>
              </a:spcBef>
              <a:spcAft>
                <a:spcPts val="0"/>
              </a:spcAft>
            </a:pPr>
            <a:r>
              <a:rPr lang="en-US" sz="1800" dirty="0" err="1">
                <a:solidFill>
                  <a:prstClr val="black"/>
                </a:solidFill>
                <a:latin typeface="Calibri"/>
                <a:ea typeface="+mn-ea"/>
                <a:cs typeface="+mn-cs"/>
              </a:rPr>
              <a:t>Nico</a:t>
            </a:r>
            <a:r>
              <a:rPr lang="en-US" sz="1800" dirty="0">
                <a:solidFill>
                  <a:prstClr val="black"/>
                </a:solidFill>
                <a:latin typeface="Calibri"/>
                <a:ea typeface="+mn-ea"/>
                <a:cs typeface="+mn-cs"/>
              </a:rPr>
              <a:t> </a:t>
            </a:r>
            <a:r>
              <a:rPr lang="en-US" sz="1800" dirty="0" err="1" smtClean="0">
                <a:solidFill>
                  <a:prstClr val="black"/>
                </a:solidFill>
                <a:latin typeface="Calibri"/>
                <a:ea typeface="+mn-ea"/>
                <a:cs typeface="+mn-cs"/>
              </a:rPr>
              <a:t>Caltabiano</a:t>
            </a:r>
            <a:endParaRPr lang="en-US" sz="1800" dirty="0" smtClean="0">
              <a:solidFill>
                <a:prstClr val="black"/>
              </a:solidFill>
              <a:latin typeface="Calibri"/>
              <a:ea typeface="+mn-ea"/>
              <a:cs typeface="+mn-cs"/>
            </a:endParaRPr>
          </a:p>
          <a:p>
            <a:pPr algn="ctr" defTabSz="457200" fontAlgn="auto">
              <a:spcBef>
                <a:spcPts val="0"/>
              </a:spcBef>
              <a:spcAft>
                <a:spcPts val="0"/>
              </a:spcAft>
            </a:pPr>
            <a:r>
              <a:rPr lang="en-US" sz="1800" dirty="0" smtClean="0">
                <a:solidFill>
                  <a:prstClr val="black"/>
                </a:solidFill>
                <a:latin typeface="Calibri"/>
                <a:ea typeface="+mn-ea"/>
                <a:cs typeface="+mn-cs"/>
              </a:rPr>
              <a:t>Staff Scientist</a:t>
            </a:r>
            <a:endParaRPr lang="en-US" sz="1800" dirty="0">
              <a:solidFill>
                <a:prstClr val="black"/>
              </a:solidFill>
              <a:latin typeface="Calibri"/>
              <a:ea typeface="+mn-ea"/>
              <a:cs typeface="+mn-cs"/>
            </a:endParaRPr>
          </a:p>
        </p:txBody>
      </p:sp>
      <p:sp>
        <p:nvSpPr>
          <p:cNvPr id="6157" name="TextBox 18"/>
          <p:cNvSpPr txBox="1">
            <a:spLocks noChangeArrowheads="1"/>
          </p:cNvSpPr>
          <p:nvPr/>
        </p:nvSpPr>
        <p:spPr bwMode="auto">
          <a:xfrm>
            <a:off x="1562734" y="3287713"/>
            <a:ext cx="1454470" cy="646331"/>
          </a:xfrm>
          <a:prstGeom prst="rect">
            <a:avLst/>
          </a:prstGeom>
          <a:noFill/>
          <a:ln w="9525">
            <a:noFill/>
            <a:miter lim="800000"/>
            <a:headEnd/>
            <a:tailEnd/>
          </a:ln>
        </p:spPr>
        <p:txBody>
          <a:bodyPr wrap="none">
            <a:spAutoFit/>
          </a:bodyPr>
          <a:lstStyle/>
          <a:p>
            <a:pPr algn="ctr" defTabSz="457200" fontAlgn="auto">
              <a:spcBef>
                <a:spcPts val="0"/>
              </a:spcBef>
              <a:spcAft>
                <a:spcPts val="0"/>
              </a:spcAft>
            </a:pPr>
            <a:r>
              <a:rPr lang="en-US" sz="1800" dirty="0">
                <a:solidFill>
                  <a:prstClr val="black"/>
                </a:solidFill>
                <a:latin typeface="Calibri"/>
                <a:ea typeface="+mn-ea"/>
                <a:cs typeface="+mn-cs"/>
              </a:rPr>
              <a:t>Carlos </a:t>
            </a:r>
            <a:r>
              <a:rPr lang="en-US" sz="1800" dirty="0" err="1" smtClean="0">
                <a:solidFill>
                  <a:prstClr val="black"/>
                </a:solidFill>
                <a:latin typeface="Calibri"/>
                <a:ea typeface="+mn-ea"/>
                <a:cs typeface="+mn-cs"/>
              </a:rPr>
              <a:t>Ereño</a:t>
            </a:r>
            <a:endParaRPr lang="en-US" sz="1800" dirty="0" smtClean="0">
              <a:solidFill>
                <a:prstClr val="black"/>
              </a:solidFill>
              <a:latin typeface="Calibri"/>
              <a:ea typeface="+mn-ea"/>
              <a:cs typeface="+mn-cs"/>
            </a:endParaRPr>
          </a:p>
          <a:p>
            <a:pPr algn="ctr" defTabSz="457200" fontAlgn="auto">
              <a:spcBef>
                <a:spcPts val="0"/>
              </a:spcBef>
              <a:spcAft>
                <a:spcPts val="0"/>
              </a:spcAft>
            </a:pPr>
            <a:r>
              <a:rPr lang="en-US" sz="1800" dirty="0">
                <a:solidFill>
                  <a:prstClr val="black"/>
                </a:solidFill>
                <a:latin typeface="Calibri"/>
                <a:ea typeface="+mn-ea"/>
                <a:cs typeface="+mn-cs"/>
              </a:rPr>
              <a:t>Staff </a:t>
            </a:r>
            <a:r>
              <a:rPr lang="en-US" sz="1800" dirty="0" smtClean="0">
                <a:solidFill>
                  <a:prstClr val="black"/>
                </a:solidFill>
                <a:latin typeface="Calibri"/>
                <a:ea typeface="+mn-ea"/>
                <a:cs typeface="+mn-cs"/>
              </a:rPr>
              <a:t>Scientist</a:t>
            </a:r>
            <a:endParaRPr lang="en-US" sz="1800" dirty="0">
              <a:solidFill>
                <a:prstClr val="black"/>
              </a:solidFill>
              <a:latin typeface="Calibri"/>
              <a:ea typeface="+mn-ea"/>
              <a:cs typeface="+mn-cs"/>
            </a:endParaRPr>
          </a:p>
        </p:txBody>
      </p:sp>
      <p:sp>
        <p:nvSpPr>
          <p:cNvPr id="6158" name="TextBox 19"/>
          <p:cNvSpPr txBox="1">
            <a:spLocks noChangeArrowheads="1"/>
          </p:cNvSpPr>
          <p:nvPr/>
        </p:nvSpPr>
        <p:spPr bwMode="auto">
          <a:xfrm>
            <a:off x="1561940" y="4354513"/>
            <a:ext cx="1454470" cy="646331"/>
          </a:xfrm>
          <a:prstGeom prst="rect">
            <a:avLst/>
          </a:prstGeom>
          <a:noFill/>
          <a:ln w="9525">
            <a:noFill/>
            <a:miter lim="800000"/>
            <a:headEnd/>
            <a:tailEnd/>
          </a:ln>
        </p:spPr>
        <p:txBody>
          <a:bodyPr wrap="none">
            <a:spAutoFit/>
          </a:bodyPr>
          <a:lstStyle/>
          <a:p>
            <a:pPr algn="ctr" defTabSz="457200" fontAlgn="auto">
              <a:spcBef>
                <a:spcPts val="0"/>
              </a:spcBef>
              <a:spcAft>
                <a:spcPts val="0"/>
              </a:spcAft>
            </a:pPr>
            <a:r>
              <a:rPr lang="en-US" sz="1800" dirty="0">
                <a:solidFill>
                  <a:prstClr val="black"/>
                </a:solidFill>
                <a:latin typeface="Calibri"/>
                <a:ea typeface="+mn-ea"/>
                <a:cs typeface="+mn-cs"/>
              </a:rPr>
              <a:t>Anna </a:t>
            </a:r>
            <a:r>
              <a:rPr lang="en-US" sz="1800" dirty="0" err="1" smtClean="0">
                <a:solidFill>
                  <a:prstClr val="black"/>
                </a:solidFill>
                <a:latin typeface="Calibri"/>
                <a:ea typeface="+mn-ea"/>
                <a:cs typeface="+mn-cs"/>
              </a:rPr>
              <a:t>Pirani</a:t>
            </a:r>
            <a:endParaRPr lang="en-US" sz="1800" dirty="0" smtClean="0">
              <a:solidFill>
                <a:prstClr val="black"/>
              </a:solidFill>
              <a:latin typeface="Calibri"/>
              <a:ea typeface="+mn-ea"/>
              <a:cs typeface="+mn-cs"/>
            </a:endParaRPr>
          </a:p>
          <a:p>
            <a:pPr algn="ctr" defTabSz="457200" fontAlgn="auto">
              <a:spcBef>
                <a:spcPts val="0"/>
              </a:spcBef>
              <a:spcAft>
                <a:spcPts val="0"/>
              </a:spcAft>
            </a:pPr>
            <a:r>
              <a:rPr lang="en-US" sz="1800" dirty="0" smtClean="0">
                <a:solidFill>
                  <a:prstClr val="black"/>
                </a:solidFill>
                <a:latin typeface="Calibri"/>
                <a:ea typeface="+mn-ea"/>
                <a:cs typeface="+mn-cs"/>
              </a:rPr>
              <a:t>Staff Scientist</a:t>
            </a:r>
            <a:endParaRPr lang="en-US" sz="1800" dirty="0">
              <a:solidFill>
                <a:prstClr val="black"/>
              </a:solidFill>
              <a:latin typeface="Calibri"/>
              <a:ea typeface="+mn-ea"/>
              <a:cs typeface="+mn-cs"/>
            </a:endParaRPr>
          </a:p>
        </p:txBody>
      </p:sp>
      <p:sp>
        <p:nvSpPr>
          <p:cNvPr id="6159" name="TextBox 20"/>
          <p:cNvSpPr txBox="1">
            <a:spLocks noChangeArrowheads="1"/>
          </p:cNvSpPr>
          <p:nvPr/>
        </p:nvSpPr>
        <p:spPr bwMode="auto">
          <a:xfrm>
            <a:off x="1561941" y="5345113"/>
            <a:ext cx="1454470" cy="646331"/>
          </a:xfrm>
          <a:prstGeom prst="rect">
            <a:avLst/>
          </a:prstGeom>
          <a:noFill/>
          <a:ln w="9525">
            <a:noFill/>
            <a:miter lim="800000"/>
            <a:headEnd/>
            <a:tailEnd/>
          </a:ln>
        </p:spPr>
        <p:txBody>
          <a:bodyPr wrap="none">
            <a:spAutoFit/>
          </a:bodyPr>
          <a:lstStyle/>
          <a:p>
            <a:pPr algn="ctr" defTabSz="457200" fontAlgn="auto">
              <a:spcBef>
                <a:spcPts val="0"/>
              </a:spcBef>
              <a:spcAft>
                <a:spcPts val="0"/>
              </a:spcAft>
            </a:pPr>
            <a:r>
              <a:rPr lang="en-US" sz="1800" dirty="0" err="1">
                <a:solidFill>
                  <a:schemeClr val="bg1">
                    <a:lumMod val="65000"/>
                  </a:schemeClr>
                </a:solidFill>
                <a:latin typeface="Calibri"/>
                <a:ea typeface="+mn-ea"/>
                <a:cs typeface="+mn-cs"/>
              </a:rPr>
              <a:t>Xiaohui</a:t>
            </a:r>
            <a:r>
              <a:rPr lang="en-US" sz="1800" dirty="0">
                <a:solidFill>
                  <a:schemeClr val="bg1">
                    <a:lumMod val="65000"/>
                  </a:schemeClr>
                </a:solidFill>
                <a:latin typeface="Calibri"/>
                <a:ea typeface="+mn-ea"/>
                <a:cs typeface="+mn-cs"/>
              </a:rPr>
              <a:t> </a:t>
            </a:r>
            <a:r>
              <a:rPr lang="en-US" sz="1800" dirty="0" smtClean="0">
                <a:solidFill>
                  <a:schemeClr val="bg1">
                    <a:lumMod val="65000"/>
                  </a:schemeClr>
                </a:solidFill>
                <a:latin typeface="Calibri"/>
                <a:ea typeface="+mn-ea"/>
                <a:cs typeface="+mn-cs"/>
              </a:rPr>
              <a:t>Tang</a:t>
            </a:r>
          </a:p>
          <a:p>
            <a:pPr algn="ctr" defTabSz="457200" fontAlgn="auto">
              <a:spcBef>
                <a:spcPts val="0"/>
              </a:spcBef>
              <a:spcAft>
                <a:spcPts val="0"/>
              </a:spcAft>
            </a:pPr>
            <a:r>
              <a:rPr lang="en-US" sz="1800" dirty="0" smtClean="0">
                <a:solidFill>
                  <a:schemeClr val="bg1">
                    <a:lumMod val="65000"/>
                  </a:schemeClr>
                </a:solidFill>
                <a:latin typeface="Calibri"/>
                <a:ea typeface="+mn-ea"/>
                <a:cs typeface="+mn-cs"/>
              </a:rPr>
              <a:t>Staff Scientist</a:t>
            </a:r>
            <a:endParaRPr lang="en-US" sz="1800" dirty="0">
              <a:solidFill>
                <a:schemeClr val="bg1">
                  <a:lumMod val="65000"/>
                </a:schemeClr>
              </a:solidFill>
              <a:latin typeface="Calibri"/>
              <a:ea typeface="+mn-ea"/>
              <a:cs typeface="+mn-cs"/>
            </a:endParaRPr>
          </a:p>
        </p:txBody>
      </p:sp>
      <p:sp>
        <p:nvSpPr>
          <p:cNvPr id="6161" name="TextBox 22"/>
          <p:cNvSpPr txBox="1">
            <a:spLocks noChangeArrowheads="1"/>
          </p:cNvSpPr>
          <p:nvPr/>
        </p:nvSpPr>
        <p:spPr bwMode="auto">
          <a:xfrm>
            <a:off x="4649784" y="2072905"/>
            <a:ext cx="2411412" cy="646113"/>
          </a:xfrm>
          <a:prstGeom prst="rect">
            <a:avLst/>
          </a:prstGeom>
          <a:noFill/>
          <a:ln w="9525">
            <a:noFill/>
            <a:miter lim="800000"/>
            <a:headEnd/>
            <a:tailEnd/>
          </a:ln>
        </p:spPr>
        <p:txBody>
          <a:bodyPr wrap="none">
            <a:spAutoFit/>
          </a:bodyPr>
          <a:lstStyle/>
          <a:p>
            <a:pPr algn="ctr" defTabSz="457200" fontAlgn="auto">
              <a:spcBef>
                <a:spcPts val="0"/>
              </a:spcBef>
              <a:spcAft>
                <a:spcPts val="0"/>
              </a:spcAft>
            </a:pPr>
            <a:r>
              <a:rPr lang="en-US" sz="1800" dirty="0">
                <a:solidFill>
                  <a:prstClr val="black"/>
                </a:solidFill>
                <a:latin typeface="Calibri"/>
                <a:ea typeface="+mn-ea"/>
                <a:cs typeface="+mn-cs"/>
              </a:rPr>
              <a:t>Valery </a:t>
            </a:r>
            <a:r>
              <a:rPr lang="en-US" sz="1800" dirty="0" err="1">
                <a:solidFill>
                  <a:prstClr val="black"/>
                </a:solidFill>
                <a:latin typeface="Calibri"/>
                <a:ea typeface="+mn-ea"/>
                <a:cs typeface="+mn-cs"/>
              </a:rPr>
              <a:t>Detemmerman</a:t>
            </a:r>
            <a:endParaRPr lang="en-US" sz="1800" dirty="0">
              <a:solidFill>
                <a:prstClr val="black"/>
              </a:solidFill>
              <a:latin typeface="Calibri"/>
              <a:ea typeface="+mn-ea"/>
              <a:cs typeface="+mn-cs"/>
            </a:endParaRPr>
          </a:p>
          <a:p>
            <a:pPr algn="ctr" defTabSz="457200" fontAlgn="auto">
              <a:spcBef>
                <a:spcPts val="0"/>
              </a:spcBef>
              <a:spcAft>
                <a:spcPts val="0"/>
              </a:spcAft>
            </a:pPr>
            <a:r>
              <a:rPr lang="en-US" sz="1800" dirty="0" smtClean="0">
                <a:solidFill>
                  <a:prstClr val="black"/>
                </a:solidFill>
                <a:latin typeface="Calibri"/>
                <a:ea typeface="+mn-ea"/>
                <a:cs typeface="+mn-cs"/>
              </a:rPr>
              <a:t>WCRP JPS</a:t>
            </a:r>
            <a:endParaRPr lang="en-US" sz="1800" dirty="0">
              <a:solidFill>
                <a:prstClr val="black"/>
              </a:solidFill>
              <a:latin typeface="Calibri"/>
              <a:ea typeface="+mn-ea"/>
              <a:cs typeface="+mn-cs"/>
            </a:endParaRPr>
          </a:p>
        </p:txBody>
      </p:sp>
      <p:sp>
        <p:nvSpPr>
          <p:cNvPr id="23" name="TextBox 16"/>
          <p:cNvSpPr txBox="1">
            <a:spLocks noChangeArrowheads="1"/>
          </p:cNvSpPr>
          <p:nvPr/>
        </p:nvSpPr>
        <p:spPr bwMode="auto">
          <a:xfrm>
            <a:off x="1626941" y="886608"/>
            <a:ext cx="1428997" cy="646331"/>
          </a:xfrm>
          <a:prstGeom prst="rect">
            <a:avLst/>
          </a:prstGeom>
          <a:noFill/>
          <a:ln w="9525">
            <a:noFill/>
            <a:miter lim="800000"/>
            <a:headEnd/>
            <a:tailEnd/>
          </a:ln>
        </p:spPr>
        <p:txBody>
          <a:bodyPr wrap="none">
            <a:spAutoFit/>
          </a:bodyPr>
          <a:lstStyle/>
          <a:p>
            <a:pPr algn="ctr" defTabSz="457200" fontAlgn="auto">
              <a:spcBef>
                <a:spcPts val="0"/>
              </a:spcBef>
              <a:spcAft>
                <a:spcPts val="0"/>
              </a:spcAft>
            </a:pPr>
            <a:r>
              <a:rPr lang="en-US" sz="1800" dirty="0" smtClean="0">
                <a:solidFill>
                  <a:prstClr val="black"/>
                </a:solidFill>
                <a:latin typeface="Calibri"/>
                <a:ea typeface="+mn-ea"/>
                <a:cs typeface="+mn-cs"/>
              </a:rPr>
              <a:t>Roger Barry</a:t>
            </a:r>
            <a:endParaRPr lang="en-US" sz="1800" dirty="0">
              <a:solidFill>
                <a:prstClr val="black"/>
              </a:solidFill>
              <a:latin typeface="Calibri"/>
              <a:ea typeface="+mn-ea"/>
              <a:cs typeface="+mn-cs"/>
            </a:endParaRPr>
          </a:p>
          <a:p>
            <a:pPr algn="ctr" defTabSz="457200" fontAlgn="auto">
              <a:spcBef>
                <a:spcPts val="0"/>
              </a:spcBef>
              <a:spcAft>
                <a:spcPts val="0"/>
              </a:spcAft>
            </a:pPr>
            <a:r>
              <a:rPr lang="en-US" sz="1800" dirty="0" smtClean="0">
                <a:solidFill>
                  <a:prstClr val="black"/>
                </a:solidFill>
                <a:latin typeface="Calibri"/>
                <a:ea typeface="+mn-ea"/>
                <a:cs typeface="+mn-cs"/>
              </a:rPr>
              <a:t>Director</a:t>
            </a:r>
            <a:endParaRPr lang="en-US" sz="1800" dirty="0">
              <a:solidFill>
                <a:prstClr val="black"/>
              </a:solidFill>
              <a:latin typeface="Calibri"/>
              <a:ea typeface="+mn-ea"/>
              <a:cs typeface="+mn-cs"/>
            </a:endParaRPr>
          </a:p>
        </p:txBody>
      </p:sp>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4812" y="678081"/>
            <a:ext cx="697738" cy="1041400"/>
          </a:xfrm>
          <a:prstGeom prst="rect">
            <a:avLst/>
          </a:prstGeom>
        </p:spPr>
      </p:pic>
      <p:pic>
        <p:nvPicPr>
          <p:cNvPr id="18" name="Picture 17" descr="web.tiff"/>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127595" y="896507"/>
            <a:ext cx="1815170" cy="2391206"/>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85077" y="5961069"/>
            <a:ext cx="729414" cy="729414"/>
          </a:xfrm>
          <a:prstGeom prst="rect">
            <a:avLst/>
          </a:prstGeom>
        </p:spPr>
      </p:pic>
      <p:pic>
        <p:nvPicPr>
          <p:cNvPr id="20" name="Picture 1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426622" y="5921491"/>
            <a:ext cx="782475" cy="765241"/>
          </a:xfrm>
          <a:prstGeom prst="rect">
            <a:avLst/>
          </a:prstGeom>
        </p:spPr>
      </p:pic>
      <p:pic>
        <p:nvPicPr>
          <p:cNvPr id="21" name="Picture 2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460660" y="2930579"/>
            <a:ext cx="4204866" cy="2587610"/>
          </a:xfrm>
          <a:prstGeom prst="rect">
            <a:avLst/>
          </a:prstGeom>
        </p:spPr>
      </p:pic>
      <p:sp>
        <p:nvSpPr>
          <p:cNvPr id="3" name="TextBox 2"/>
          <p:cNvSpPr txBox="1"/>
          <p:nvPr/>
        </p:nvSpPr>
        <p:spPr>
          <a:xfrm>
            <a:off x="4155855" y="5438834"/>
            <a:ext cx="2144788" cy="461665"/>
          </a:xfrm>
          <a:prstGeom prst="rect">
            <a:avLst/>
          </a:prstGeom>
          <a:noFill/>
        </p:spPr>
        <p:txBody>
          <a:bodyPr wrap="none" rtlCol="0">
            <a:spAutoFit/>
          </a:bodyPr>
          <a:lstStyle/>
          <a:p>
            <a:pPr defTabSz="457200" fontAlgn="auto">
              <a:spcBef>
                <a:spcPts val="0"/>
              </a:spcBef>
              <a:spcAft>
                <a:spcPts val="0"/>
              </a:spcAft>
            </a:pPr>
            <a:r>
              <a:rPr lang="en-US" sz="2400" b="1" dirty="0" err="1" smtClean="0">
                <a:solidFill>
                  <a:prstClr val="black"/>
                </a:solidFill>
                <a:latin typeface="Calibri"/>
                <a:ea typeface="+mn-ea"/>
                <a:cs typeface="+mn-cs"/>
              </a:rPr>
              <a:t>www.clivar.org</a:t>
            </a:r>
            <a:endParaRPr lang="en-US" sz="2400" b="1" dirty="0">
              <a:solidFill>
                <a:prstClr val="black"/>
              </a:solidFill>
              <a:latin typeface="Calibri"/>
              <a:ea typeface="+mn-ea"/>
              <a:cs typeface="+mn-cs"/>
            </a:endParaRPr>
          </a:p>
        </p:txBody>
      </p:sp>
      <p:sp>
        <p:nvSpPr>
          <p:cNvPr id="24" name="Title 1"/>
          <p:cNvSpPr txBox="1">
            <a:spLocks/>
          </p:cNvSpPr>
          <p:nvPr/>
        </p:nvSpPr>
        <p:spPr>
          <a:xfrm>
            <a:off x="457200" y="25852"/>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black"/>
                </a:solidFill>
                <a:latin typeface="Calibri"/>
              </a:rPr>
              <a:t>International CLIVAR Project Office (ICPO)</a:t>
            </a:r>
            <a:endParaRPr lang="en-US" sz="3200" dirty="0">
              <a:solidFill>
                <a:prstClr val="black"/>
              </a:solidFill>
              <a:latin typeface="Calibri"/>
            </a:endParaRPr>
          </a:p>
        </p:txBody>
      </p:sp>
      <p:pic>
        <p:nvPicPr>
          <p:cNvPr id="4" name="Picture 3" descr="Jennifer_Riley.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75547" y="786965"/>
            <a:ext cx="666750" cy="932516"/>
          </a:xfrm>
          <a:prstGeom prst="rect">
            <a:avLst/>
          </a:prstGeom>
        </p:spPr>
      </p:pic>
      <p:sp>
        <p:nvSpPr>
          <p:cNvPr id="22" name="TextBox 22"/>
          <p:cNvSpPr txBox="1">
            <a:spLocks noChangeArrowheads="1"/>
          </p:cNvSpPr>
          <p:nvPr/>
        </p:nvSpPr>
        <p:spPr bwMode="auto">
          <a:xfrm>
            <a:off x="5123230" y="984186"/>
            <a:ext cx="1454470" cy="646331"/>
          </a:xfrm>
          <a:prstGeom prst="rect">
            <a:avLst/>
          </a:prstGeom>
          <a:noFill/>
          <a:ln w="9525">
            <a:noFill/>
            <a:miter lim="800000"/>
            <a:headEnd/>
            <a:tailEnd/>
          </a:ln>
        </p:spPr>
        <p:txBody>
          <a:bodyPr wrap="none">
            <a:spAutoFit/>
          </a:bodyPr>
          <a:lstStyle/>
          <a:p>
            <a:pPr algn="ctr" defTabSz="457200" fontAlgn="auto">
              <a:spcBef>
                <a:spcPts val="0"/>
              </a:spcBef>
              <a:spcAft>
                <a:spcPts val="0"/>
              </a:spcAft>
            </a:pPr>
            <a:r>
              <a:rPr lang="en-US" sz="1800" dirty="0" smtClean="0">
                <a:solidFill>
                  <a:schemeClr val="bg1">
                    <a:lumMod val="65000"/>
                  </a:schemeClr>
                </a:solidFill>
                <a:latin typeface="Calibri"/>
                <a:ea typeface="+mn-ea"/>
                <a:cs typeface="+mn-cs"/>
              </a:rPr>
              <a:t>Jennifer Riley</a:t>
            </a:r>
          </a:p>
          <a:p>
            <a:pPr algn="ctr" defTabSz="457200" fontAlgn="auto">
              <a:spcBef>
                <a:spcPts val="0"/>
              </a:spcBef>
              <a:spcAft>
                <a:spcPts val="0"/>
              </a:spcAft>
            </a:pPr>
            <a:r>
              <a:rPr lang="en-US" sz="1800" dirty="0">
                <a:solidFill>
                  <a:schemeClr val="bg1">
                    <a:lumMod val="65000"/>
                  </a:schemeClr>
                </a:solidFill>
                <a:latin typeface="Calibri"/>
                <a:ea typeface="+mn-ea"/>
                <a:cs typeface="+mn-cs"/>
              </a:rPr>
              <a:t>Staff </a:t>
            </a:r>
            <a:r>
              <a:rPr lang="en-US" sz="1800" dirty="0" smtClean="0">
                <a:solidFill>
                  <a:schemeClr val="bg1">
                    <a:lumMod val="65000"/>
                  </a:schemeClr>
                </a:solidFill>
                <a:latin typeface="Calibri"/>
                <a:ea typeface="+mn-ea"/>
                <a:cs typeface="+mn-cs"/>
              </a:rPr>
              <a:t>Scientist</a:t>
            </a:r>
            <a:endParaRPr lang="en-US" sz="1800" dirty="0">
              <a:solidFill>
                <a:schemeClr val="bg1">
                  <a:lumMod val="65000"/>
                </a:schemeClr>
              </a:solidFill>
              <a:latin typeface="Calibri"/>
              <a:ea typeface="+mn-ea"/>
              <a:cs typeface="+mn-cs"/>
            </a:endParaRPr>
          </a:p>
        </p:txBody>
      </p:sp>
      <p:pic>
        <p:nvPicPr>
          <p:cNvPr id="25" name="Picture 4"/>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420495" y="5554248"/>
            <a:ext cx="1522270" cy="1136235"/>
          </a:xfrm>
          <a:prstGeom prst="rect">
            <a:avLst/>
          </a:prstGeom>
          <a:noFill/>
          <a:ln w="9525">
            <a:noFill/>
            <a:miter lim="800000"/>
            <a:headEnd/>
            <a:tailEnd/>
          </a:ln>
        </p:spPr>
      </p:pic>
    </p:spTree>
    <p:extLst>
      <p:ext uri="{BB962C8B-B14F-4D97-AF65-F5344CB8AC3E}">
        <p14:creationId xmlns:p14="http://schemas.microsoft.com/office/powerpoint/2010/main" val="40094879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Early </a:t>
            </a:r>
            <a:r>
              <a:rPr lang="de-DE" dirty="0" err="1"/>
              <a:t>Career</a:t>
            </a:r>
            <a:r>
              <a:rPr lang="de-DE" dirty="0"/>
              <a:t> </a:t>
            </a:r>
            <a:r>
              <a:rPr lang="de-DE" dirty="0" err="1"/>
              <a:t>Scientists</a:t>
            </a:r>
            <a:r>
              <a:rPr lang="de-DE" dirty="0"/>
              <a:t> Draw</a:t>
            </a:r>
            <a:r>
              <a:rPr lang="de-DE" dirty="0" smtClean="0"/>
              <a:t>:</a:t>
            </a:r>
            <a:endParaRPr lang="de-DE" dirty="0"/>
          </a:p>
        </p:txBody>
      </p:sp>
      <p:sp>
        <p:nvSpPr>
          <p:cNvPr id="3" name="Inhaltsplatzhalter 2"/>
          <p:cNvSpPr>
            <a:spLocks noGrp="1"/>
          </p:cNvSpPr>
          <p:nvPr>
            <p:ph idx="1"/>
          </p:nvPr>
        </p:nvSpPr>
        <p:spPr/>
        <p:txBody>
          <a:bodyPr>
            <a:normAutofit/>
          </a:bodyPr>
          <a:lstStyle/>
          <a:p>
            <a:pPr marL="0" indent="0">
              <a:buNone/>
            </a:pPr>
            <a:endParaRPr lang="de-DE" dirty="0"/>
          </a:p>
          <a:p>
            <a:r>
              <a:rPr lang="de-DE" dirty="0" err="1" smtClean="0"/>
              <a:t>Please</a:t>
            </a:r>
            <a:r>
              <a:rPr lang="de-DE" dirty="0" smtClean="0"/>
              <a:t> </a:t>
            </a:r>
            <a:r>
              <a:rPr lang="de-DE" dirty="0" err="1" smtClean="0"/>
              <a:t>fill</a:t>
            </a:r>
            <a:r>
              <a:rPr lang="de-DE" dirty="0" smtClean="0"/>
              <a:t> out </a:t>
            </a:r>
            <a:r>
              <a:rPr lang="de-DE" dirty="0" err="1" smtClean="0"/>
              <a:t>early</a:t>
            </a:r>
            <a:r>
              <a:rPr lang="de-DE" dirty="0" smtClean="0"/>
              <a:t> </a:t>
            </a:r>
            <a:r>
              <a:rPr lang="de-DE" dirty="0" err="1" smtClean="0"/>
              <a:t>career</a:t>
            </a:r>
            <a:r>
              <a:rPr lang="de-DE" dirty="0" smtClean="0"/>
              <a:t> </a:t>
            </a:r>
            <a:r>
              <a:rPr lang="de-DE" dirty="0" err="1" smtClean="0"/>
              <a:t>scientist</a:t>
            </a:r>
            <a:r>
              <a:rPr lang="de-DE" dirty="0" smtClean="0"/>
              <a:t> </a:t>
            </a:r>
            <a:r>
              <a:rPr lang="de-DE" dirty="0" err="1" smtClean="0"/>
              <a:t>forms</a:t>
            </a:r>
            <a:r>
              <a:rPr lang="de-DE" dirty="0" smtClean="0"/>
              <a:t>!!</a:t>
            </a:r>
          </a:p>
          <a:p>
            <a:endParaRPr lang="de-DE" dirty="0" smtClean="0"/>
          </a:p>
          <a:p>
            <a:r>
              <a:rPr lang="de-DE" dirty="0" err="1" smtClean="0"/>
              <a:t>Everybody</a:t>
            </a:r>
            <a:r>
              <a:rPr lang="de-DE" dirty="0" smtClean="0"/>
              <a:t> </a:t>
            </a:r>
            <a:r>
              <a:rPr lang="de-DE" dirty="0" err="1" smtClean="0"/>
              <a:t>gets</a:t>
            </a:r>
            <a:r>
              <a:rPr lang="de-DE" dirty="0" smtClean="0"/>
              <a:t> a </a:t>
            </a:r>
            <a:r>
              <a:rPr lang="de-DE" dirty="0" err="1" smtClean="0"/>
              <a:t>book</a:t>
            </a:r>
            <a:r>
              <a:rPr lang="de-DE" dirty="0" smtClean="0"/>
              <a:t>!</a:t>
            </a:r>
          </a:p>
          <a:p>
            <a:endParaRPr lang="de-DE" dirty="0" smtClean="0"/>
          </a:p>
          <a:p>
            <a:r>
              <a:rPr lang="de-DE" dirty="0" smtClean="0"/>
              <a:t>The </a:t>
            </a:r>
            <a:r>
              <a:rPr lang="de-DE" dirty="0" err="1" smtClean="0"/>
              <a:t>winner</a:t>
            </a:r>
            <a:r>
              <a:rPr lang="de-DE" dirty="0" smtClean="0"/>
              <a:t> </a:t>
            </a:r>
            <a:r>
              <a:rPr lang="de-DE" dirty="0" err="1" smtClean="0"/>
              <a:t>gets</a:t>
            </a:r>
            <a:r>
              <a:rPr lang="de-DE" dirty="0" smtClean="0"/>
              <a:t> a </a:t>
            </a:r>
            <a:r>
              <a:rPr lang="de-DE" dirty="0" err="1" smtClean="0"/>
              <a:t>free</a:t>
            </a:r>
            <a:r>
              <a:rPr lang="de-DE" dirty="0" smtClean="0"/>
              <a:t> </a:t>
            </a:r>
            <a:r>
              <a:rPr lang="de-DE" dirty="0" err="1" smtClean="0"/>
              <a:t>participation</a:t>
            </a:r>
            <a:r>
              <a:rPr lang="de-DE" dirty="0" smtClean="0"/>
              <a:t> in </a:t>
            </a:r>
            <a:r>
              <a:rPr lang="de-DE" dirty="0" err="1" smtClean="0"/>
              <a:t>the</a:t>
            </a:r>
            <a:r>
              <a:rPr lang="de-DE" dirty="0" smtClean="0"/>
              <a:t> Le </a:t>
            </a:r>
            <a:r>
              <a:rPr lang="de-DE" dirty="0" err="1" smtClean="0"/>
              <a:t>Hague</a:t>
            </a:r>
            <a:r>
              <a:rPr lang="de-DE" dirty="0" smtClean="0"/>
              <a:t> pan-CLIVAR Meeting</a:t>
            </a:r>
            <a:endParaRPr lang="de-DE" dirty="0"/>
          </a:p>
        </p:txBody>
      </p:sp>
    </p:spTree>
    <p:extLst>
      <p:ext uri="{BB962C8B-B14F-4D97-AF65-F5344CB8AC3E}">
        <p14:creationId xmlns:p14="http://schemas.microsoft.com/office/powerpoint/2010/main" val="30668834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More CLIVAR Information</a:t>
            </a:r>
            <a:endParaRPr lang="de-DE" dirty="0"/>
          </a:p>
        </p:txBody>
      </p:sp>
      <p:sp>
        <p:nvSpPr>
          <p:cNvPr id="3" name="Inhaltsplatzhalter 2"/>
          <p:cNvSpPr>
            <a:spLocks noGrp="1"/>
          </p:cNvSpPr>
          <p:nvPr>
            <p:ph idx="1"/>
          </p:nvPr>
        </p:nvSpPr>
        <p:spPr/>
        <p:txBody>
          <a:bodyPr/>
          <a:lstStyle/>
          <a:p>
            <a:r>
              <a:rPr lang="de-DE" dirty="0"/>
              <a:t>Pan </a:t>
            </a:r>
            <a:r>
              <a:rPr lang="de-DE" dirty="0" smtClean="0"/>
              <a:t>CLIVAR Meeting: Le </a:t>
            </a:r>
            <a:r>
              <a:rPr lang="de-DE" dirty="0" err="1" smtClean="0"/>
              <a:t>Hague</a:t>
            </a:r>
            <a:r>
              <a:rPr lang="de-DE" dirty="0" smtClean="0"/>
              <a:t>, </a:t>
            </a:r>
            <a:r>
              <a:rPr lang="de-DE" dirty="0" err="1" smtClean="0"/>
              <a:t>July</a:t>
            </a:r>
            <a:r>
              <a:rPr lang="de-DE" dirty="0" smtClean="0"/>
              <a:t> 14 – 18. </a:t>
            </a:r>
          </a:p>
          <a:p>
            <a:r>
              <a:rPr lang="de-DE" dirty="0" smtClean="0"/>
              <a:t>Joint </a:t>
            </a:r>
            <a:r>
              <a:rPr lang="de-DE" dirty="0" err="1" smtClean="0"/>
              <a:t>session</a:t>
            </a:r>
            <a:r>
              <a:rPr lang="de-DE" dirty="0" smtClean="0"/>
              <a:t> </a:t>
            </a:r>
            <a:r>
              <a:rPr lang="de-DE" dirty="0" err="1" smtClean="0"/>
              <a:t>with</a:t>
            </a:r>
            <a:r>
              <a:rPr lang="de-DE" dirty="0" smtClean="0"/>
              <a:t> GEWEX</a:t>
            </a:r>
          </a:p>
          <a:p>
            <a:endParaRPr lang="de-DE" dirty="0"/>
          </a:p>
          <a:p>
            <a:r>
              <a:rPr lang="de-DE" dirty="0" smtClean="0"/>
              <a:t>Open Call </a:t>
            </a:r>
            <a:r>
              <a:rPr lang="de-DE" dirty="0" err="1" smtClean="0"/>
              <a:t>for</a:t>
            </a:r>
            <a:r>
              <a:rPr lang="de-DE" dirty="0" smtClean="0"/>
              <a:t> </a:t>
            </a:r>
            <a:r>
              <a:rPr lang="de-DE" dirty="0" err="1"/>
              <a:t>n</a:t>
            </a:r>
            <a:r>
              <a:rPr lang="de-DE" dirty="0" err="1" smtClean="0"/>
              <a:t>ominations</a:t>
            </a:r>
            <a:r>
              <a:rPr lang="de-DE" dirty="0" smtClean="0"/>
              <a:t> </a:t>
            </a:r>
            <a:r>
              <a:rPr lang="de-DE" dirty="0" err="1" smtClean="0"/>
              <a:t>for</a:t>
            </a:r>
            <a:r>
              <a:rPr lang="de-DE" dirty="0" smtClean="0"/>
              <a:t> all </a:t>
            </a:r>
            <a:r>
              <a:rPr lang="de-DE" dirty="0" err="1" smtClean="0"/>
              <a:t>panel</a:t>
            </a:r>
            <a:r>
              <a:rPr lang="de-DE" dirty="0" smtClean="0"/>
              <a:t> </a:t>
            </a:r>
            <a:r>
              <a:rPr lang="de-DE" dirty="0" err="1" smtClean="0"/>
              <a:t>membership</a:t>
            </a:r>
            <a:r>
              <a:rPr lang="de-DE" dirty="0" smtClean="0"/>
              <a:t> </a:t>
            </a:r>
          </a:p>
          <a:p>
            <a:pPr marL="0" indent="0">
              <a:buNone/>
            </a:pPr>
            <a:endParaRPr lang="de-DE" dirty="0" smtClean="0"/>
          </a:p>
        </p:txBody>
      </p:sp>
    </p:spTree>
    <p:extLst>
      <p:ext uri="{BB962C8B-B14F-4D97-AF65-F5344CB8AC3E}">
        <p14:creationId xmlns:p14="http://schemas.microsoft.com/office/powerpoint/2010/main" val="27618486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12-07 at 12.38.3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675628">
            <a:off x="5043204" y="3911141"/>
            <a:ext cx="3536325" cy="499846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0"/>
            <a:ext cx="7822894" cy="990600"/>
          </a:xfrm>
        </p:spPr>
        <p:txBody>
          <a:bodyPr/>
          <a:lstStyle/>
          <a:p>
            <a:r>
              <a:rPr lang="en-US" sz="3200" b="1" dirty="0" smtClean="0">
                <a:solidFill>
                  <a:srgbClr val="2D2D8A"/>
                </a:solidFill>
                <a:latin typeface="Tahoma"/>
                <a:cs typeface="Tahoma"/>
              </a:rPr>
              <a:t> For more information:</a:t>
            </a:r>
            <a:endParaRPr lang="en-US" sz="3200" b="1" dirty="0">
              <a:solidFill>
                <a:srgbClr val="2D2D8A"/>
              </a:solidFill>
              <a:latin typeface="Tahoma"/>
              <a:cs typeface="Tahoma"/>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1830" y="15118"/>
            <a:ext cx="1360982" cy="906253"/>
          </a:xfrm>
          <a:prstGeom prst="rect">
            <a:avLst/>
          </a:prstGeom>
        </p:spPr>
      </p:pic>
      <p:sp>
        <p:nvSpPr>
          <p:cNvPr id="5" name="TextBox 4"/>
          <p:cNvSpPr txBox="1"/>
          <p:nvPr/>
        </p:nvSpPr>
        <p:spPr>
          <a:xfrm>
            <a:off x="710654" y="905413"/>
            <a:ext cx="6900555" cy="1292662"/>
          </a:xfrm>
          <a:prstGeom prst="rect">
            <a:avLst/>
          </a:prstGeom>
          <a:noFill/>
        </p:spPr>
        <p:txBody>
          <a:bodyPr wrap="square" rtlCol="0">
            <a:spAutoFit/>
          </a:bodyPr>
          <a:lstStyle/>
          <a:p>
            <a:pPr algn="r" defTabSz="457200" fontAlgn="auto">
              <a:spcBef>
                <a:spcPts val="0"/>
              </a:spcBef>
              <a:spcAft>
                <a:spcPts val="0"/>
              </a:spcAft>
            </a:pPr>
            <a:r>
              <a:rPr lang="en-US" sz="5400" dirty="0" smtClean="0">
                <a:solidFill>
                  <a:srgbClr val="000000"/>
                </a:solidFill>
                <a:latin typeface="Arial"/>
                <a:ea typeface="+mn-ea"/>
                <a:cs typeface="+mn-cs"/>
              </a:rPr>
              <a:t>CLIVAR</a:t>
            </a:r>
            <a:r>
              <a:rPr lang="en-US" sz="4800" dirty="0" smtClean="0">
                <a:solidFill>
                  <a:srgbClr val="000000"/>
                </a:solidFill>
                <a:latin typeface="Arial"/>
                <a:ea typeface="+mn-ea"/>
                <a:cs typeface="+mn-cs"/>
              </a:rPr>
              <a:t> </a:t>
            </a:r>
            <a:r>
              <a:rPr lang="en-US" sz="3200" dirty="0" smtClean="0">
                <a:solidFill>
                  <a:srgbClr val="000000"/>
                </a:solidFill>
                <a:latin typeface="Arial"/>
                <a:ea typeface="+mn-ea"/>
                <a:cs typeface="+mn-cs"/>
              </a:rPr>
              <a:t>OCEANS &amp; CLIMATE</a:t>
            </a:r>
          </a:p>
          <a:p>
            <a:pPr algn="r" defTabSz="457200" fontAlgn="auto">
              <a:spcBef>
                <a:spcPts val="0"/>
              </a:spcBef>
              <a:spcAft>
                <a:spcPts val="0"/>
              </a:spcAft>
            </a:pPr>
            <a:r>
              <a:rPr lang="en-US" sz="2400" dirty="0">
                <a:solidFill>
                  <a:srgbClr val="000000"/>
                </a:solidFill>
                <a:latin typeface="Arial"/>
                <a:ea typeface="+mn-ea"/>
                <a:cs typeface="+mn-cs"/>
              </a:rPr>
              <a:t>v</a:t>
            </a:r>
            <a:r>
              <a:rPr lang="en-US" sz="2400" dirty="0" smtClean="0">
                <a:solidFill>
                  <a:srgbClr val="000000"/>
                </a:solidFill>
                <a:latin typeface="Arial"/>
                <a:ea typeface="+mn-ea"/>
                <a:cs typeface="+mn-cs"/>
              </a:rPr>
              <a:t>ariability, predictability and change</a:t>
            </a:r>
            <a:endParaRPr lang="en-US" sz="2000" dirty="0">
              <a:solidFill>
                <a:srgbClr val="000000"/>
              </a:solidFill>
              <a:latin typeface="Arial"/>
              <a:ea typeface="+mn-ea"/>
              <a:cs typeface="+mn-cs"/>
            </a:endParaRPr>
          </a:p>
        </p:txBody>
      </p:sp>
      <p:sp>
        <p:nvSpPr>
          <p:cNvPr id="6" name="Rectangle 5"/>
          <p:cNvSpPr/>
          <p:nvPr/>
        </p:nvSpPr>
        <p:spPr>
          <a:xfrm>
            <a:off x="360480" y="2434549"/>
            <a:ext cx="7711351" cy="1323439"/>
          </a:xfrm>
          <a:prstGeom prst="rect">
            <a:avLst/>
          </a:prstGeom>
        </p:spPr>
        <p:txBody>
          <a:bodyPr wrap="square">
            <a:spAutoFit/>
          </a:bodyPr>
          <a:lstStyle/>
          <a:p>
            <a:pPr marL="548640" lvl="2" algn="ctr" defTabSz="457200" fontAlgn="auto">
              <a:spcBef>
                <a:spcPts val="1500"/>
              </a:spcBef>
              <a:spcAft>
                <a:spcPts val="0"/>
              </a:spcAft>
            </a:pPr>
            <a:r>
              <a:rPr lang="en-US" sz="2000" dirty="0" smtClean="0">
                <a:solidFill>
                  <a:srgbClr val="000000">
                    <a:lumMod val="75000"/>
                    <a:lumOff val="25000"/>
                  </a:srgbClr>
                </a:solidFill>
                <a:latin typeface="Arial"/>
              </a:rPr>
              <a:t>To improve understanding and prediction </a:t>
            </a:r>
            <a:br>
              <a:rPr lang="en-US" sz="2000" dirty="0" smtClean="0">
                <a:solidFill>
                  <a:srgbClr val="000000">
                    <a:lumMod val="75000"/>
                    <a:lumOff val="25000"/>
                  </a:srgbClr>
                </a:solidFill>
                <a:latin typeface="Arial"/>
              </a:rPr>
            </a:br>
            <a:r>
              <a:rPr lang="en-US" sz="2000" dirty="0" smtClean="0">
                <a:solidFill>
                  <a:srgbClr val="000000">
                    <a:lumMod val="75000"/>
                    <a:lumOff val="25000"/>
                  </a:srgbClr>
                </a:solidFill>
                <a:latin typeface="Arial"/>
              </a:rPr>
              <a:t>of ocean-atmosphere system</a:t>
            </a:r>
            <a:br>
              <a:rPr lang="en-US" sz="2000" dirty="0" smtClean="0">
                <a:solidFill>
                  <a:srgbClr val="000000">
                    <a:lumMod val="75000"/>
                    <a:lumOff val="25000"/>
                  </a:srgbClr>
                </a:solidFill>
                <a:latin typeface="Arial"/>
              </a:rPr>
            </a:br>
            <a:r>
              <a:rPr lang="en-US" sz="2000" dirty="0" smtClean="0">
                <a:solidFill>
                  <a:srgbClr val="000000">
                    <a:lumMod val="75000"/>
                    <a:lumOff val="25000"/>
                  </a:srgbClr>
                </a:solidFill>
                <a:latin typeface="Arial"/>
              </a:rPr>
              <a:t>and its influence on climate variability and change, </a:t>
            </a:r>
            <a:br>
              <a:rPr lang="en-US" sz="2000" dirty="0" smtClean="0">
                <a:solidFill>
                  <a:srgbClr val="000000">
                    <a:lumMod val="75000"/>
                    <a:lumOff val="25000"/>
                  </a:srgbClr>
                </a:solidFill>
                <a:latin typeface="Arial"/>
              </a:rPr>
            </a:br>
            <a:r>
              <a:rPr lang="en-US" sz="2000" dirty="0" smtClean="0">
                <a:solidFill>
                  <a:srgbClr val="000000">
                    <a:lumMod val="75000"/>
                    <a:lumOff val="25000"/>
                  </a:srgbClr>
                </a:solidFill>
                <a:latin typeface="Arial"/>
              </a:rPr>
              <a:t>to the benefit of society and the environment.</a:t>
            </a:r>
            <a:endParaRPr lang="en-US" sz="2000" dirty="0">
              <a:solidFill>
                <a:srgbClr val="000000">
                  <a:lumMod val="75000"/>
                  <a:lumOff val="25000"/>
                </a:srgbClr>
              </a:solidFill>
              <a:latin typeface="Arial"/>
            </a:endParaRPr>
          </a:p>
        </p:txBody>
      </p:sp>
      <p:sp>
        <p:nvSpPr>
          <p:cNvPr id="7" name="Rectangle 6"/>
          <p:cNvSpPr/>
          <p:nvPr/>
        </p:nvSpPr>
        <p:spPr>
          <a:xfrm>
            <a:off x="922339" y="5094838"/>
            <a:ext cx="4049833" cy="646331"/>
          </a:xfrm>
          <a:prstGeom prst="rect">
            <a:avLst/>
          </a:prstGeom>
        </p:spPr>
        <p:txBody>
          <a:bodyPr wrap="square">
            <a:spAutoFit/>
          </a:bodyPr>
          <a:lstStyle/>
          <a:p>
            <a:r>
              <a:rPr lang="en-US" sz="3600" b="1" dirty="0" err="1" smtClean="0">
                <a:solidFill>
                  <a:srgbClr val="000090"/>
                </a:solidFill>
              </a:rPr>
              <a:t>www.clivar.org</a:t>
            </a:r>
            <a:endParaRPr lang="en-US" sz="3600" b="1" dirty="0">
              <a:solidFill>
                <a:srgbClr val="000090"/>
              </a:solidFill>
            </a:endParaRPr>
          </a:p>
        </p:txBody>
      </p:sp>
    </p:spTree>
    <p:extLst>
      <p:ext uri="{BB962C8B-B14F-4D97-AF65-F5344CB8AC3E}">
        <p14:creationId xmlns:p14="http://schemas.microsoft.com/office/powerpoint/2010/main" val="41460629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908" y="23744"/>
            <a:ext cx="6176612" cy="6834256"/>
          </a:xfrm>
          <a:solidFill>
            <a:srgbClr val="4F81BD"/>
          </a:solidFill>
          <a:ln>
            <a:noFill/>
          </a:ln>
        </p:spPr>
        <p:style>
          <a:lnRef idx="3">
            <a:schemeClr val="lt1"/>
          </a:lnRef>
          <a:fillRef idx="1">
            <a:schemeClr val="accent1"/>
          </a:fillRef>
          <a:effectRef idx="1">
            <a:schemeClr val="accent1"/>
          </a:effectRef>
          <a:fontRef idx="minor">
            <a:schemeClr val="lt1"/>
          </a:fontRef>
        </p:style>
        <p:txBody>
          <a:bodyPr>
            <a:normAutofit/>
          </a:bodyPr>
          <a:lstStyle/>
          <a:p>
            <a:r>
              <a:rPr lang="en-US" sz="3600" dirty="0" smtClean="0">
                <a:solidFill>
                  <a:srgbClr val="FFFFFF"/>
                </a:solidFill>
                <a:latin typeface="Palatino"/>
                <a:cs typeface="Palatino"/>
              </a:rPr>
              <a:t/>
            </a:r>
            <a:br>
              <a:rPr lang="en-US" sz="3600" dirty="0" smtClean="0">
                <a:solidFill>
                  <a:srgbClr val="FFFFFF"/>
                </a:solidFill>
                <a:latin typeface="Palatino"/>
                <a:cs typeface="Palatino"/>
              </a:rPr>
            </a:br>
            <a:r>
              <a:rPr lang="en-US" sz="3600" dirty="0">
                <a:solidFill>
                  <a:srgbClr val="FFFFFF"/>
                </a:solidFill>
                <a:latin typeface="Palatino"/>
                <a:cs typeface="Palatino"/>
              </a:rPr>
              <a:t/>
            </a:r>
            <a:br>
              <a:rPr lang="en-US" sz="3600" dirty="0">
                <a:solidFill>
                  <a:srgbClr val="FFFFFF"/>
                </a:solidFill>
                <a:latin typeface="Palatino"/>
                <a:cs typeface="Palatino"/>
              </a:rPr>
            </a:br>
            <a:r>
              <a:rPr lang="en-US" sz="4000" dirty="0" smtClean="0">
                <a:solidFill>
                  <a:srgbClr val="FFFFFF"/>
                </a:solidFill>
                <a:latin typeface="Palatino"/>
                <a:cs typeface="Palatino"/>
              </a:rPr>
              <a:t>US CLIVAR </a:t>
            </a:r>
            <a:br>
              <a:rPr lang="en-US" sz="4000" dirty="0" smtClean="0">
                <a:solidFill>
                  <a:srgbClr val="FFFFFF"/>
                </a:solidFill>
                <a:latin typeface="Palatino"/>
                <a:cs typeface="Palatino"/>
              </a:rPr>
            </a:br>
            <a:r>
              <a:rPr lang="en-US" sz="4000" dirty="0" smtClean="0">
                <a:solidFill>
                  <a:srgbClr val="FFFFFF"/>
                </a:solidFill>
                <a:latin typeface="Palatino"/>
                <a:cs typeface="Palatino"/>
              </a:rPr>
              <a:t>Science Plan </a:t>
            </a:r>
            <a:r>
              <a:rPr lang="en-US" sz="4000" dirty="0">
                <a:solidFill>
                  <a:srgbClr val="FFFFFF"/>
                </a:solidFill>
                <a:latin typeface="Palatino"/>
                <a:cs typeface="Palatino"/>
              </a:rPr>
              <a:t/>
            </a:r>
            <a:br>
              <a:rPr lang="en-US" sz="4000" dirty="0">
                <a:solidFill>
                  <a:srgbClr val="FFFFFF"/>
                </a:solidFill>
                <a:latin typeface="Palatino"/>
                <a:cs typeface="Palatino"/>
              </a:rPr>
            </a:br>
            <a:r>
              <a:rPr lang="en-US" sz="4000" dirty="0" smtClean="0">
                <a:solidFill>
                  <a:srgbClr val="FFFFFF"/>
                </a:solidFill>
                <a:latin typeface="Palatino"/>
                <a:cs typeface="Palatino"/>
              </a:rPr>
              <a:t/>
            </a:r>
            <a:br>
              <a:rPr lang="en-US" sz="4000" dirty="0" smtClean="0">
                <a:solidFill>
                  <a:srgbClr val="FFFFFF"/>
                </a:solidFill>
                <a:latin typeface="Palatino"/>
                <a:cs typeface="Palatino"/>
              </a:rPr>
            </a:br>
            <a:r>
              <a:rPr lang="en-US" sz="3600" dirty="0">
                <a:solidFill>
                  <a:schemeClr val="bg1"/>
                </a:solidFill>
                <a:latin typeface="Palatino"/>
                <a:cs typeface="Palatino"/>
              </a:rPr>
              <a:t/>
            </a:r>
            <a:br>
              <a:rPr lang="en-US" sz="3600" dirty="0">
                <a:solidFill>
                  <a:schemeClr val="bg1"/>
                </a:solidFill>
                <a:latin typeface="Palatino"/>
                <a:cs typeface="Palatino"/>
              </a:rPr>
            </a:br>
            <a:r>
              <a:rPr lang="en-US" sz="2800" dirty="0" smtClean="0">
                <a:solidFill>
                  <a:schemeClr val="bg1"/>
                </a:solidFill>
                <a:latin typeface="Palatino"/>
                <a:cs typeface="Palatino"/>
              </a:rPr>
              <a:t>Lisa Goddard</a:t>
            </a:r>
            <a:r>
              <a:rPr lang="en-US" sz="3200" dirty="0" smtClean="0">
                <a:solidFill>
                  <a:schemeClr val="bg1"/>
                </a:solidFill>
                <a:latin typeface="Palatino"/>
                <a:cs typeface="Palatino"/>
              </a:rPr>
              <a:t/>
            </a:r>
            <a:br>
              <a:rPr lang="en-US" sz="3200" dirty="0" smtClean="0">
                <a:solidFill>
                  <a:schemeClr val="bg1"/>
                </a:solidFill>
                <a:latin typeface="Palatino"/>
                <a:cs typeface="Palatino"/>
              </a:rPr>
            </a:br>
            <a:r>
              <a:rPr lang="en-US" sz="2000" dirty="0" smtClean="0">
                <a:solidFill>
                  <a:schemeClr val="bg1"/>
                </a:solidFill>
                <a:latin typeface="Palatino"/>
                <a:cs typeface="Palatino"/>
              </a:rPr>
              <a:t>(on behalf of Bob Weller, Chair)</a:t>
            </a:r>
            <a:endParaRPr lang="en-US" sz="2000" dirty="0">
              <a:solidFill>
                <a:schemeClr val="bg1"/>
              </a:solidFill>
              <a:latin typeface="Palatino"/>
              <a:cs typeface="Palatino"/>
            </a:endParaRPr>
          </a:p>
        </p:txBody>
      </p:sp>
      <p:pic>
        <p:nvPicPr>
          <p:cNvPr id="5" name="Picture 4"/>
          <p:cNvPicPr>
            <a:picLocks noChangeAspect="1"/>
          </p:cNvPicPr>
          <p:nvPr/>
        </p:nvPicPr>
        <p:blipFill>
          <a:blip r:embed="rId2"/>
          <a:stretch>
            <a:fillRect/>
          </a:stretch>
        </p:blipFill>
        <p:spPr>
          <a:xfrm>
            <a:off x="7879971" y="6032372"/>
            <a:ext cx="1264029" cy="825628"/>
          </a:xfrm>
          <a:prstGeom prst="rect">
            <a:avLst/>
          </a:prstGeom>
        </p:spPr>
      </p:pic>
      <p:pic>
        <p:nvPicPr>
          <p:cNvPr id="4" name="Picture 3"/>
          <p:cNvPicPr>
            <a:picLocks noChangeAspect="1"/>
          </p:cNvPicPr>
          <p:nvPr/>
        </p:nvPicPr>
        <p:blipFill>
          <a:blip r:embed="rId3"/>
          <a:stretch>
            <a:fillRect/>
          </a:stretch>
        </p:blipFill>
        <p:spPr>
          <a:xfrm>
            <a:off x="818621" y="551996"/>
            <a:ext cx="3427699" cy="4435845"/>
          </a:xfrm>
          <a:prstGeom prst="rect">
            <a:avLst/>
          </a:prstGeom>
          <a:ln w="38100" cmpd="sng">
            <a:solidFill>
              <a:schemeClr val="bg1"/>
            </a:solidFill>
          </a:ln>
          <a:effectLst>
            <a:outerShdw blurRad="50800" dist="38100" dir="2700000" algn="tl" rotWithShape="0">
              <a:srgbClr val="000000">
                <a:alpha val="43000"/>
              </a:srgbClr>
            </a:outerShdw>
          </a:effectLst>
        </p:spPr>
      </p:pic>
      <p:sp>
        <p:nvSpPr>
          <p:cNvPr id="6" name="TextBox 5"/>
          <p:cNvSpPr txBox="1"/>
          <p:nvPr/>
        </p:nvSpPr>
        <p:spPr>
          <a:xfrm>
            <a:off x="94941" y="6398030"/>
            <a:ext cx="7032694" cy="369332"/>
          </a:xfrm>
          <a:prstGeom prst="rect">
            <a:avLst/>
          </a:prstGeom>
          <a:noFill/>
        </p:spPr>
        <p:txBody>
          <a:bodyPr wrap="none" rtlCol="0">
            <a:spAutoFit/>
          </a:bodyPr>
          <a:lstStyle/>
          <a:p>
            <a:r>
              <a:rPr lang="en-US" dirty="0" smtClean="0">
                <a:solidFill>
                  <a:srgbClr val="FFFF00"/>
                </a:solidFill>
              </a:rPr>
              <a:t>http://</a:t>
            </a:r>
            <a:r>
              <a:rPr lang="en-US" dirty="0" err="1" smtClean="0">
                <a:solidFill>
                  <a:srgbClr val="FFFF00"/>
                </a:solidFill>
              </a:rPr>
              <a:t>www.usclivar.org</a:t>
            </a:r>
            <a:r>
              <a:rPr lang="en-US" dirty="0" smtClean="0">
                <a:solidFill>
                  <a:srgbClr val="FFFF00"/>
                </a:solidFill>
              </a:rPr>
              <a:t>/sites/default/files/</a:t>
            </a:r>
            <a:r>
              <a:rPr lang="en-US" dirty="0" err="1" smtClean="0">
                <a:solidFill>
                  <a:srgbClr val="FFFF00"/>
                </a:solidFill>
              </a:rPr>
              <a:t>US_CLIVAR_Science_Plan.pdf</a:t>
            </a:r>
            <a:endParaRPr lang="en-US" dirty="0">
              <a:solidFill>
                <a:srgbClr val="FFFF00"/>
              </a:solidFill>
            </a:endParaRPr>
          </a:p>
        </p:txBody>
      </p:sp>
    </p:spTree>
    <p:extLst>
      <p:ext uri="{BB962C8B-B14F-4D97-AF65-F5344CB8AC3E}">
        <p14:creationId xmlns:p14="http://schemas.microsoft.com/office/powerpoint/2010/main" val="36727245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129694" y="1406629"/>
            <a:ext cx="5014306" cy="49958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smtClean="0">
              <a:solidFill>
                <a:srgbClr val="000090"/>
              </a:solidFill>
              <a:latin typeface="Calibri"/>
              <a:cs typeface="Calibri"/>
            </a:endParaRPr>
          </a:p>
          <a:p>
            <a:r>
              <a:rPr lang="en-US" sz="2000" dirty="0">
                <a:solidFill>
                  <a:srgbClr val="000090"/>
                </a:solidFill>
                <a:latin typeface="Calibri"/>
                <a:cs typeface="Calibri"/>
              </a:rPr>
              <a:t>t</a:t>
            </a:r>
            <a:r>
              <a:rPr lang="en-US" sz="2000" dirty="0" smtClean="0">
                <a:solidFill>
                  <a:srgbClr val="000090"/>
                </a:solidFill>
                <a:latin typeface="Calibri"/>
                <a:cs typeface="Calibri"/>
              </a:rPr>
              <a:t>o update goals and priorities of U.S. CLIVAR based on achievements to date</a:t>
            </a:r>
          </a:p>
          <a:p>
            <a:pPr marL="0" indent="0">
              <a:buNone/>
            </a:pPr>
            <a:endParaRPr lang="en-US" sz="800" dirty="0" smtClean="0">
              <a:solidFill>
                <a:srgbClr val="000090"/>
              </a:solidFill>
              <a:latin typeface="Calibri"/>
              <a:cs typeface="Calibri"/>
            </a:endParaRPr>
          </a:p>
          <a:p>
            <a:r>
              <a:rPr lang="en-US" sz="2000" dirty="0" smtClean="0">
                <a:solidFill>
                  <a:srgbClr val="000090"/>
                </a:solidFill>
                <a:latin typeface="Calibri"/>
                <a:cs typeface="Calibri"/>
              </a:rPr>
              <a:t>to articulate expansion of core research to target specific research challenges</a:t>
            </a:r>
          </a:p>
          <a:p>
            <a:endParaRPr lang="en-US" sz="800" dirty="0" smtClean="0">
              <a:solidFill>
                <a:srgbClr val="000090"/>
              </a:solidFill>
              <a:latin typeface="Calibri"/>
              <a:cs typeface="Calibri"/>
            </a:endParaRPr>
          </a:p>
          <a:p>
            <a:r>
              <a:rPr lang="en-US" sz="2000" dirty="0">
                <a:solidFill>
                  <a:srgbClr val="000090"/>
                </a:solidFill>
                <a:latin typeface="Calibri"/>
                <a:cs typeface="Calibri"/>
              </a:rPr>
              <a:t>t</a:t>
            </a:r>
            <a:r>
              <a:rPr lang="en-US" sz="2000" dirty="0" smtClean="0">
                <a:solidFill>
                  <a:srgbClr val="000090"/>
                </a:solidFill>
                <a:latin typeface="Calibri"/>
                <a:cs typeface="Calibri"/>
              </a:rPr>
              <a:t>o emphasize strengthened ties to the broader Earth Sciences community and relevance to societal impacts</a:t>
            </a:r>
          </a:p>
          <a:p>
            <a:endParaRPr lang="en-US" sz="800" dirty="0" smtClean="0">
              <a:solidFill>
                <a:srgbClr val="000090"/>
              </a:solidFill>
              <a:latin typeface="Calibri"/>
              <a:cs typeface="Calibri"/>
            </a:endParaRPr>
          </a:p>
          <a:p>
            <a:r>
              <a:rPr lang="en-US" sz="2000" dirty="0" smtClean="0">
                <a:solidFill>
                  <a:srgbClr val="000090"/>
                </a:solidFill>
                <a:latin typeface="Calibri"/>
                <a:cs typeface="Calibri"/>
              </a:rPr>
              <a:t>to bolster funding commitments by U.S. agencies to achieve their mission objectives</a:t>
            </a:r>
          </a:p>
          <a:p>
            <a:endParaRPr lang="en-US" sz="800" dirty="0" smtClean="0">
              <a:solidFill>
                <a:srgbClr val="000090"/>
              </a:solidFill>
              <a:latin typeface="Calibri"/>
              <a:cs typeface="Calibri"/>
            </a:endParaRPr>
          </a:p>
          <a:p>
            <a:r>
              <a:rPr lang="en-US" sz="2000" dirty="0" smtClean="0">
                <a:solidFill>
                  <a:srgbClr val="000090"/>
                </a:solidFill>
                <a:latin typeface="Calibri"/>
                <a:cs typeface="Calibri"/>
              </a:rPr>
              <a:t>to articulate the envisioned contributions of the U.S. program to International CLIVAR</a:t>
            </a:r>
          </a:p>
          <a:p>
            <a:pPr marL="0" indent="0">
              <a:buNone/>
            </a:pPr>
            <a:endParaRPr lang="en-US" sz="1600" dirty="0" smtClean="0">
              <a:solidFill>
                <a:srgbClr val="000090"/>
              </a:solidFill>
              <a:latin typeface="Calibri"/>
              <a:cs typeface="Calibri"/>
            </a:endParaRPr>
          </a:p>
        </p:txBody>
      </p:sp>
      <p:sp>
        <p:nvSpPr>
          <p:cNvPr id="7" name="Title 1"/>
          <p:cNvSpPr txBox="1">
            <a:spLocks/>
          </p:cNvSpPr>
          <p:nvPr/>
        </p:nvSpPr>
        <p:spPr>
          <a:xfrm>
            <a:off x="0" y="-24213"/>
            <a:ext cx="9144000" cy="1143000"/>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a:solidFill>
                  <a:schemeClr val="bg1"/>
                </a:solidFill>
                <a:latin typeface="Palatino"/>
                <a:cs typeface="Palatino"/>
              </a:rPr>
              <a:t> </a:t>
            </a:r>
            <a:r>
              <a:rPr lang="en-US" sz="3600" dirty="0">
                <a:solidFill>
                  <a:schemeClr val="bg1"/>
                </a:solidFill>
                <a:latin typeface="Palatino"/>
                <a:ea typeface="ＭＳ Ｐゴシック" charset="0"/>
                <a:cs typeface="Palatino"/>
              </a:rPr>
              <a:t>Purpose of a New </a:t>
            </a:r>
            <a:r>
              <a:rPr lang="en-US" sz="3600" dirty="0" smtClean="0">
                <a:solidFill>
                  <a:schemeClr val="bg1"/>
                </a:solidFill>
                <a:latin typeface="Palatino"/>
                <a:ea typeface="ＭＳ Ｐゴシック" charset="0"/>
                <a:cs typeface="Palatino"/>
              </a:rPr>
              <a:t>US Science </a:t>
            </a:r>
            <a:r>
              <a:rPr lang="en-US" sz="3600" dirty="0">
                <a:solidFill>
                  <a:schemeClr val="bg1"/>
                </a:solidFill>
                <a:latin typeface="Palatino"/>
                <a:ea typeface="ＭＳ Ｐゴシック" charset="0"/>
                <a:cs typeface="Palatino"/>
              </a:rPr>
              <a:t>Plan</a:t>
            </a:r>
          </a:p>
        </p:txBody>
      </p:sp>
      <p:pic>
        <p:nvPicPr>
          <p:cNvPr id="2" name="Picture 1"/>
          <p:cNvPicPr>
            <a:picLocks noChangeAspect="1"/>
          </p:cNvPicPr>
          <p:nvPr/>
        </p:nvPicPr>
        <p:blipFill>
          <a:blip r:embed="rId3"/>
          <a:stretch>
            <a:fillRect/>
          </a:stretch>
        </p:blipFill>
        <p:spPr>
          <a:xfrm>
            <a:off x="438796" y="1715273"/>
            <a:ext cx="3427699" cy="4435845"/>
          </a:xfrm>
          <a:prstGeom prst="rect">
            <a:avLst/>
          </a:prstGeom>
        </p:spPr>
      </p:pic>
    </p:spTree>
    <p:extLst>
      <p:ext uri="{BB962C8B-B14F-4D97-AF65-F5344CB8AC3E}">
        <p14:creationId xmlns:p14="http://schemas.microsoft.com/office/powerpoint/2010/main" val="11117990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88601" y="2791612"/>
            <a:ext cx="8788802" cy="390370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None/>
            </a:pPr>
            <a:endParaRPr lang="en-US" sz="1800" b="1" dirty="0">
              <a:solidFill>
                <a:srgbClr val="000090"/>
              </a:solidFill>
              <a:latin typeface="Calibri"/>
              <a:cs typeface="Calibri"/>
            </a:endParaRPr>
          </a:p>
        </p:txBody>
      </p:sp>
      <p:sp>
        <p:nvSpPr>
          <p:cNvPr id="5" name="Title 1"/>
          <p:cNvSpPr txBox="1">
            <a:spLocks/>
          </p:cNvSpPr>
          <p:nvPr/>
        </p:nvSpPr>
        <p:spPr>
          <a:xfrm>
            <a:off x="0" y="-24213"/>
            <a:ext cx="9144000" cy="1143000"/>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a:solidFill>
                  <a:schemeClr val="bg1"/>
                </a:solidFill>
                <a:latin typeface="Palatino"/>
                <a:cs typeface="Palatino"/>
              </a:rPr>
              <a:t> </a:t>
            </a:r>
            <a:r>
              <a:rPr lang="en-US" sz="3600" dirty="0" smtClean="0">
                <a:solidFill>
                  <a:schemeClr val="bg1"/>
                </a:solidFill>
                <a:latin typeface="Palatino"/>
                <a:cs typeface="Palatino"/>
              </a:rPr>
              <a:t>US </a:t>
            </a:r>
            <a:r>
              <a:rPr lang="en-US" sz="3600" dirty="0" smtClean="0">
                <a:solidFill>
                  <a:schemeClr val="bg1"/>
                </a:solidFill>
                <a:latin typeface="Palatino"/>
                <a:ea typeface="ＭＳ Ｐゴシック" charset="0"/>
                <a:cs typeface="Palatino"/>
              </a:rPr>
              <a:t>Plan Writing Team</a:t>
            </a:r>
            <a:endParaRPr lang="en-US" sz="3600" dirty="0">
              <a:solidFill>
                <a:schemeClr val="bg1"/>
              </a:solidFill>
              <a:latin typeface="Palatino"/>
              <a:ea typeface="ＭＳ Ｐゴシック" charset="0"/>
              <a:cs typeface="Palatino"/>
            </a:endParaRPr>
          </a:p>
        </p:txBody>
      </p:sp>
      <p:sp>
        <p:nvSpPr>
          <p:cNvPr id="8" name="Content Placeholder 2"/>
          <p:cNvSpPr txBox="1">
            <a:spLocks/>
          </p:cNvSpPr>
          <p:nvPr/>
        </p:nvSpPr>
        <p:spPr>
          <a:xfrm>
            <a:off x="609600" y="1570038"/>
            <a:ext cx="8229600" cy="49958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smtClean="0">
              <a:solidFill>
                <a:srgbClr val="000090"/>
              </a:solidFill>
              <a:latin typeface="Calibri"/>
              <a:cs typeface="Calibri"/>
            </a:endParaRPr>
          </a:p>
        </p:txBody>
      </p:sp>
      <p:sp>
        <p:nvSpPr>
          <p:cNvPr id="9" name="Rectangle 8"/>
          <p:cNvSpPr/>
          <p:nvPr/>
        </p:nvSpPr>
        <p:spPr>
          <a:xfrm>
            <a:off x="355199" y="1575322"/>
            <a:ext cx="8484001" cy="892552"/>
          </a:xfrm>
          <a:prstGeom prst="rect">
            <a:avLst/>
          </a:prstGeom>
          <a:ln>
            <a:solidFill>
              <a:srgbClr val="FFFFFF"/>
            </a:solidFill>
          </a:ln>
        </p:spPr>
        <p:txBody>
          <a:bodyPr wrap="square" numCol="3">
            <a:spAutoFit/>
          </a:bodyPr>
          <a:lstStyle/>
          <a:p>
            <a:r>
              <a:rPr lang="en-US" sz="1300" b="1" i="1" dirty="0" smtClean="0">
                <a:solidFill>
                  <a:srgbClr val="000090"/>
                </a:solidFill>
              </a:rPr>
              <a:t>Lisa Goddard</a:t>
            </a:r>
            <a:r>
              <a:rPr lang="en-US" sz="1300" i="1" dirty="0" smtClean="0">
                <a:solidFill>
                  <a:srgbClr val="000090"/>
                </a:solidFill>
              </a:rPr>
              <a:t>*, </a:t>
            </a:r>
            <a:r>
              <a:rPr lang="en-US" sz="1300" i="1" dirty="0">
                <a:solidFill>
                  <a:srgbClr val="000090"/>
                </a:solidFill>
              </a:rPr>
              <a:t>IRI/Columbia U.</a:t>
            </a:r>
            <a:endParaRPr lang="en-US" sz="1300" dirty="0">
              <a:solidFill>
                <a:srgbClr val="000090"/>
              </a:solidFill>
            </a:endParaRPr>
          </a:p>
          <a:p>
            <a:r>
              <a:rPr lang="en-US" sz="1300" b="1" i="1" dirty="0">
                <a:solidFill>
                  <a:srgbClr val="000090"/>
                </a:solidFill>
              </a:rPr>
              <a:t>Baylor Fox-</a:t>
            </a:r>
            <a:r>
              <a:rPr lang="en-US" sz="1300" b="1" i="1" dirty="0" smtClean="0">
                <a:solidFill>
                  <a:srgbClr val="000090"/>
                </a:solidFill>
              </a:rPr>
              <a:t>Kemper</a:t>
            </a:r>
            <a:r>
              <a:rPr lang="en-US" sz="1300" i="1" dirty="0" smtClean="0">
                <a:solidFill>
                  <a:srgbClr val="000090"/>
                </a:solidFill>
              </a:rPr>
              <a:t>*, </a:t>
            </a:r>
            <a:r>
              <a:rPr lang="en-US" sz="1300" i="1" dirty="0">
                <a:solidFill>
                  <a:srgbClr val="000090"/>
                </a:solidFill>
              </a:rPr>
              <a:t>U. Colorado</a:t>
            </a:r>
            <a:endParaRPr lang="en-US" sz="1300" dirty="0">
              <a:solidFill>
                <a:srgbClr val="000090"/>
              </a:solidFill>
            </a:endParaRPr>
          </a:p>
          <a:p>
            <a:r>
              <a:rPr lang="en-US" sz="1300" b="1" i="1" dirty="0" err="1" smtClean="0">
                <a:solidFill>
                  <a:srgbClr val="000090"/>
                </a:solidFill>
              </a:rPr>
              <a:t>Arun</a:t>
            </a:r>
            <a:r>
              <a:rPr lang="en-US" sz="1300" b="1" i="1" dirty="0" smtClean="0">
                <a:solidFill>
                  <a:srgbClr val="000090"/>
                </a:solidFill>
              </a:rPr>
              <a:t> Kumar</a:t>
            </a:r>
            <a:r>
              <a:rPr lang="en-US" sz="1300" i="1" dirty="0" smtClean="0">
                <a:solidFill>
                  <a:srgbClr val="000090"/>
                </a:solidFill>
              </a:rPr>
              <a:t>*, </a:t>
            </a:r>
            <a:r>
              <a:rPr lang="en-US" sz="1300" i="1" dirty="0">
                <a:solidFill>
                  <a:srgbClr val="000090"/>
                </a:solidFill>
              </a:rPr>
              <a:t>NOAA NCEP	</a:t>
            </a:r>
            <a:endParaRPr lang="en-US" sz="1300" dirty="0">
              <a:solidFill>
                <a:srgbClr val="000090"/>
              </a:solidFill>
            </a:endParaRPr>
          </a:p>
          <a:p>
            <a:endParaRPr lang="en-US" sz="1300" i="1" dirty="0" smtClean="0">
              <a:solidFill>
                <a:srgbClr val="000090"/>
              </a:solidFill>
            </a:endParaRPr>
          </a:p>
          <a:p>
            <a:r>
              <a:rPr lang="en-US" sz="1300" b="1" i="1" dirty="0" smtClean="0">
                <a:solidFill>
                  <a:srgbClr val="000090"/>
                </a:solidFill>
              </a:rPr>
              <a:t>Jay McCreary</a:t>
            </a:r>
            <a:r>
              <a:rPr lang="en-US" sz="1300" i="1" dirty="0" smtClean="0">
                <a:solidFill>
                  <a:srgbClr val="000090"/>
                </a:solidFill>
              </a:rPr>
              <a:t>*, </a:t>
            </a:r>
            <a:r>
              <a:rPr lang="en-US" sz="1300" i="1" dirty="0">
                <a:solidFill>
                  <a:srgbClr val="000090"/>
                </a:solidFill>
              </a:rPr>
              <a:t>U. Hawaii	</a:t>
            </a:r>
            <a:endParaRPr lang="en-US" sz="1300" dirty="0">
              <a:solidFill>
                <a:srgbClr val="000090"/>
              </a:solidFill>
            </a:endParaRPr>
          </a:p>
          <a:p>
            <a:r>
              <a:rPr lang="en-US" sz="1300" i="1" dirty="0" smtClean="0">
                <a:solidFill>
                  <a:srgbClr val="000090"/>
                </a:solidFill>
              </a:rPr>
              <a:t>Mike </a:t>
            </a:r>
            <a:r>
              <a:rPr lang="en-US" sz="1300" i="1" dirty="0">
                <a:solidFill>
                  <a:srgbClr val="000090"/>
                </a:solidFill>
              </a:rPr>
              <a:t>Patterson, </a:t>
            </a:r>
            <a:r>
              <a:rPr lang="en-US" sz="1300" i="1" dirty="0" smtClean="0">
                <a:solidFill>
                  <a:srgbClr val="000090"/>
                </a:solidFill>
              </a:rPr>
              <a:t>Project Office</a:t>
            </a:r>
            <a:endParaRPr lang="en-US" sz="1300" dirty="0">
              <a:solidFill>
                <a:srgbClr val="000090"/>
              </a:solidFill>
            </a:endParaRPr>
          </a:p>
          <a:p>
            <a:endParaRPr lang="en-US" sz="1300" i="1" dirty="0" smtClean="0">
              <a:solidFill>
                <a:srgbClr val="000090"/>
              </a:solidFill>
            </a:endParaRPr>
          </a:p>
          <a:p>
            <a:endParaRPr lang="en-US" sz="1300" i="1" dirty="0">
              <a:solidFill>
                <a:srgbClr val="000090"/>
              </a:solidFill>
            </a:endParaRPr>
          </a:p>
          <a:p>
            <a:r>
              <a:rPr lang="en-US" sz="1300" b="1" i="1" dirty="0" smtClean="0">
                <a:solidFill>
                  <a:srgbClr val="000090"/>
                </a:solidFill>
              </a:rPr>
              <a:t>Janet </a:t>
            </a:r>
            <a:r>
              <a:rPr lang="en-US" sz="1300" b="1" i="1" dirty="0" err="1" smtClean="0">
                <a:solidFill>
                  <a:srgbClr val="000090"/>
                </a:solidFill>
              </a:rPr>
              <a:t>Sprintall</a:t>
            </a:r>
            <a:r>
              <a:rPr lang="en-US" sz="1300" i="1" dirty="0" smtClean="0">
                <a:solidFill>
                  <a:srgbClr val="000090"/>
                </a:solidFill>
              </a:rPr>
              <a:t>*, </a:t>
            </a:r>
            <a:r>
              <a:rPr lang="en-US" sz="1300" i="1" dirty="0">
                <a:solidFill>
                  <a:srgbClr val="000090"/>
                </a:solidFill>
              </a:rPr>
              <a:t>SIO/UCSD</a:t>
            </a:r>
            <a:endParaRPr lang="en-US" sz="1300" dirty="0">
              <a:solidFill>
                <a:srgbClr val="000090"/>
              </a:solidFill>
            </a:endParaRPr>
          </a:p>
          <a:p>
            <a:r>
              <a:rPr lang="en-US" sz="1300" b="1" i="1" dirty="0" smtClean="0">
                <a:solidFill>
                  <a:srgbClr val="000090"/>
                </a:solidFill>
              </a:rPr>
              <a:t>Rob Wood</a:t>
            </a:r>
            <a:r>
              <a:rPr lang="en-US" sz="1300" i="1" dirty="0" smtClean="0">
                <a:solidFill>
                  <a:srgbClr val="000090"/>
                </a:solidFill>
              </a:rPr>
              <a:t>*, </a:t>
            </a:r>
            <a:r>
              <a:rPr lang="en-US" sz="1300" i="1" dirty="0">
                <a:solidFill>
                  <a:srgbClr val="000090"/>
                </a:solidFill>
              </a:rPr>
              <a:t>U. </a:t>
            </a:r>
            <a:r>
              <a:rPr lang="en-US" sz="1300" i="1" dirty="0" smtClean="0">
                <a:solidFill>
                  <a:srgbClr val="000090"/>
                </a:solidFill>
              </a:rPr>
              <a:t>Washington</a:t>
            </a:r>
            <a:endParaRPr lang="en-US" sz="1300" dirty="0">
              <a:solidFill>
                <a:srgbClr val="000090"/>
              </a:solidFill>
            </a:endParaRPr>
          </a:p>
        </p:txBody>
      </p:sp>
      <p:sp>
        <p:nvSpPr>
          <p:cNvPr id="13" name="Rectangle 12"/>
          <p:cNvSpPr/>
          <p:nvPr/>
        </p:nvSpPr>
        <p:spPr>
          <a:xfrm>
            <a:off x="355200" y="2667929"/>
            <a:ext cx="8484000" cy="4193442"/>
          </a:xfrm>
          <a:prstGeom prst="rect">
            <a:avLst/>
          </a:prstGeom>
          <a:ln>
            <a:noFill/>
          </a:ln>
        </p:spPr>
        <p:txBody>
          <a:bodyPr wrap="square" numCol="3">
            <a:spAutoFit/>
          </a:bodyPr>
          <a:lstStyle/>
          <a:p>
            <a:r>
              <a:rPr lang="en-US" sz="1300" b="1" i="1" dirty="0">
                <a:solidFill>
                  <a:srgbClr val="000090"/>
                </a:solidFill>
              </a:rPr>
              <a:t>Bruce </a:t>
            </a:r>
            <a:r>
              <a:rPr lang="en-US" sz="1300" b="1" i="1" dirty="0" smtClean="0">
                <a:solidFill>
                  <a:srgbClr val="000090"/>
                </a:solidFill>
              </a:rPr>
              <a:t>Anderson</a:t>
            </a:r>
            <a:r>
              <a:rPr lang="en-US" sz="1300" i="1" dirty="0" smtClean="0">
                <a:solidFill>
                  <a:srgbClr val="000090"/>
                </a:solidFill>
              </a:rPr>
              <a:t>*, </a:t>
            </a:r>
            <a:r>
              <a:rPr lang="en-US" sz="1300" i="1" dirty="0">
                <a:solidFill>
                  <a:srgbClr val="000090"/>
                </a:solidFill>
              </a:rPr>
              <a:t>Boston U.</a:t>
            </a:r>
          </a:p>
          <a:p>
            <a:r>
              <a:rPr lang="en-US" sz="1300" i="1" dirty="0">
                <a:solidFill>
                  <a:srgbClr val="000090"/>
                </a:solidFill>
              </a:rPr>
              <a:t>Matthew Barlow, U. </a:t>
            </a:r>
            <a:r>
              <a:rPr lang="en-US" sz="1300" i="1" dirty="0" smtClean="0">
                <a:solidFill>
                  <a:srgbClr val="000090"/>
                </a:solidFill>
              </a:rPr>
              <a:t>Mass.</a:t>
            </a:r>
            <a:endParaRPr lang="en-US" sz="1300" i="1" dirty="0">
              <a:solidFill>
                <a:srgbClr val="000090"/>
              </a:solidFill>
            </a:endParaRPr>
          </a:p>
          <a:p>
            <a:r>
              <a:rPr lang="en-US" sz="1300" i="1" dirty="0">
                <a:solidFill>
                  <a:srgbClr val="000090"/>
                </a:solidFill>
              </a:rPr>
              <a:t>Tony </a:t>
            </a:r>
            <a:r>
              <a:rPr lang="en-US" sz="1300" i="1" dirty="0" err="1">
                <a:solidFill>
                  <a:srgbClr val="000090"/>
                </a:solidFill>
              </a:rPr>
              <a:t>Barnston</a:t>
            </a:r>
            <a:r>
              <a:rPr lang="en-US" sz="1300" i="1" dirty="0">
                <a:solidFill>
                  <a:srgbClr val="000090"/>
                </a:solidFill>
              </a:rPr>
              <a:t>, IRI/Columbia U.</a:t>
            </a:r>
          </a:p>
          <a:p>
            <a:r>
              <a:rPr lang="en-US" sz="1300" b="1" i="1" dirty="0">
                <a:solidFill>
                  <a:srgbClr val="000090"/>
                </a:solidFill>
              </a:rPr>
              <a:t>Nicholas </a:t>
            </a:r>
            <a:r>
              <a:rPr lang="en-US" sz="1300" b="1" i="1" dirty="0" smtClean="0">
                <a:solidFill>
                  <a:srgbClr val="000090"/>
                </a:solidFill>
              </a:rPr>
              <a:t>Bond</a:t>
            </a:r>
            <a:r>
              <a:rPr lang="en-US" sz="1300" i="1" dirty="0" smtClean="0">
                <a:solidFill>
                  <a:srgbClr val="000090"/>
                </a:solidFill>
              </a:rPr>
              <a:t>*, </a:t>
            </a:r>
            <a:r>
              <a:rPr lang="en-US" sz="1300" i="1" dirty="0">
                <a:solidFill>
                  <a:srgbClr val="000090"/>
                </a:solidFill>
              </a:rPr>
              <a:t>U. Washington</a:t>
            </a:r>
            <a:endParaRPr lang="en-US" sz="1300" dirty="0">
              <a:solidFill>
                <a:srgbClr val="000090"/>
              </a:solidFill>
            </a:endParaRPr>
          </a:p>
          <a:p>
            <a:r>
              <a:rPr lang="en-US" sz="1300" b="1" i="1" dirty="0">
                <a:solidFill>
                  <a:srgbClr val="000090"/>
                </a:solidFill>
              </a:rPr>
              <a:t>Michael </a:t>
            </a:r>
            <a:r>
              <a:rPr lang="en-US" sz="1300" b="1" i="1" dirty="0" err="1" smtClean="0">
                <a:solidFill>
                  <a:srgbClr val="000090"/>
                </a:solidFill>
              </a:rPr>
              <a:t>Bosilovich</a:t>
            </a:r>
            <a:r>
              <a:rPr lang="en-US" sz="1300" i="1" dirty="0" smtClean="0">
                <a:solidFill>
                  <a:srgbClr val="000090"/>
                </a:solidFill>
              </a:rPr>
              <a:t>*, </a:t>
            </a:r>
            <a:r>
              <a:rPr lang="en-US" sz="1300" i="1" dirty="0">
                <a:solidFill>
                  <a:srgbClr val="000090"/>
                </a:solidFill>
              </a:rPr>
              <a:t>NASA GSFC</a:t>
            </a:r>
            <a:endParaRPr lang="en-US" sz="1300" dirty="0">
              <a:solidFill>
                <a:srgbClr val="000090"/>
              </a:solidFill>
            </a:endParaRPr>
          </a:p>
          <a:p>
            <a:r>
              <a:rPr lang="en-US" sz="1300" b="1" i="1" dirty="0">
                <a:solidFill>
                  <a:srgbClr val="000090"/>
                </a:solidFill>
              </a:rPr>
              <a:t>Annalisa </a:t>
            </a:r>
            <a:r>
              <a:rPr lang="en-US" sz="1300" b="1" i="1" dirty="0" err="1" smtClean="0">
                <a:solidFill>
                  <a:srgbClr val="000090"/>
                </a:solidFill>
              </a:rPr>
              <a:t>Bracco</a:t>
            </a:r>
            <a:r>
              <a:rPr lang="en-US" sz="1300" i="1" dirty="0" smtClean="0">
                <a:solidFill>
                  <a:srgbClr val="000090"/>
                </a:solidFill>
              </a:rPr>
              <a:t>*, </a:t>
            </a:r>
            <a:r>
              <a:rPr lang="en-US" sz="1300" i="1" dirty="0">
                <a:solidFill>
                  <a:srgbClr val="000090"/>
                </a:solidFill>
              </a:rPr>
              <a:t>Georgia Tech</a:t>
            </a:r>
            <a:endParaRPr lang="en-US" sz="1300" dirty="0">
              <a:solidFill>
                <a:srgbClr val="000090"/>
              </a:solidFill>
            </a:endParaRPr>
          </a:p>
          <a:p>
            <a:r>
              <a:rPr lang="en-US" sz="1300" i="1" dirty="0" err="1" smtClean="0">
                <a:solidFill>
                  <a:srgbClr val="000090"/>
                </a:solidFill>
              </a:rPr>
              <a:t>Antonietta</a:t>
            </a:r>
            <a:r>
              <a:rPr lang="en-US" sz="1300" i="1" dirty="0" smtClean="0">
                <a:solidFill>
                  <a:srgbClr val="000090"/>
                </a:solidFill>
              </a:rPr>
              <a:t> </a:t>
            </a:r>
            <a:r>
              <a:rPr lang="en-US" sz="1300" i="1" dirty="0" err="1">
                <a:solidFill>
                  <a:srgbClr val="000090"/>
                </a:solidFill>
              </a:rPr>
              <a:t>Capotondi</a:t>
            </a:r>
            <a:r>
              <a:rPr lang="en-US" sz="1300" i="1" dirty="0">
                <a:solidFill>
                  <a:srgbClr val="000090"/>
                </a:solidFill>
              </a:rPr>
              <a:t>, U. </a:t>
            </a:r>
            <a:r>
              <a:rPr lang="en-US" sz="1300" i="1" dirty="0" smtClean="0">
                <a:solidFill>
                  <a:srgbClr val="000090"/>
                </a:solidFill>
              </a:rPr>
              <a:t>CO</a:t>
            </a:r>
            <a:endParaRPr lang="en-US" sz="1300" i="1" dirty="0">
              <a:solidFill>
                <a:srgbClr val="000090"/>
              </a:solidFill>
            </a:endParaRPr>
          </a:p>
          <a:p>
            <a:r>
              <a:rPr lang="en-US" sz="1300" i="1" dirty="0">
                <a:solidFill>
                  <a:srgbClr val="000090"/>
                </a:solidFill>
              </a:rPr>
              <a:t>Donald Chambers, </a:t>
            </a:r>
            <a:r>
              <a:rPr lang="en-US" sz="1300" i="1" dirty="0" smtClean="0">
                <a:solidFill>
                  <a:srgbClr val="000090"/>
                </a:solidFill>
              </a:rPr>
              <a:t>USF</a:t>
            </a:r>
            <a:endParaRPr lang="en-US" sz="1300" i="1" dirty="0">
              <a:solidFill>
                <a:srgbClr val="000090"/>
              </a:solidFill>
            </a:endParaRPr>
          </a:p>
          <a:p>
            <a:r>
              <a:rPr lang="en-US" sz="1300" i="1" dirty="0">
                <a:solidFill>
                  <a:srgbClr val="000090"/>
                </a:solidFill>
              </a:rPr>
              <a:t>Judah Cohen, AER/</a:t>
            </a:r>
            <a:r>
              <a:rPr lang="en-US" sz="1300" i="1" dirty="0" smtClean="0">
                <a:solidFill>
                  <a:srgbClr val="000090"/>
                </a:solidFill>
              </a:rPr>
              <a:t>MIT</a:t>
            </a:r>
          </a:p>
          <a:p>
            <a:r>
              <a:rPr lang="en-US" sz="1300" i="1" dirty="0" smtClean="0">
                <a:solidFill>
                  <a:srgbClr val="000090"/>
                </a:solidFill>
              </a:rPr>
              <a:t>Meghan Cronin, NOAA PMEL</a:t>
            </a:r>
            <a:endParaRPr lang="en-US" sz="1300" i="1" dirty="0">
              <a:solidFill>
                <a:srgbClr val="000090"/>
              </a:solidFill>
            </a:endParaRPr>
          </a:p>
          <a:p>
            <a:r>
              <a:rPr lang="en-US" sz="1300" i="1" dirty="0">
                <a:solidFill>
                  <a:srgbClr val="000090"/>
                </a:solidFill>
              </a:rPr>
              <a:t>Simon de </a:t>
            </a:r>
            <a:r>
              <a:rPr lang="en-US" sz="1300" i="1" dirty="0" err="1">
                <a:solidFill>
                  <a:srgbClr val="000090"/>
                </a:solidFill>
              </a:rPr>
              <a:t>Szoeke</a:t>
            </a:r>
            <a:r>
              <a:rPr lang="en-US" sz="1300" i="1" dirty="0">
                <a:solidFill>
                  <a:srgbClr val="000090"/>
                </a:solidFill>
              </a:rPr>
              <a:t>, Oregon State U.</a:t>
            </a:r>
          </a:p>
          <a:p>
            <a:r>
              <a:rPr lang="en-US" sz="1300" i="1" dirty="0">
                <a:solidFill>
                  <a:srgbClr val="000090"/>
                </a:solidFill>
              </a:rPr>
              <a:t>Curtis Deutsch, UCLA</a:t>
            </a:r>
          </a:p>
          <a:p>
            <a:r>
              <a:rPr lang="en-US" sz="1300" b="1" i="1" dirty="0">
                <a:solidFill>
                  <a:srgbClr val="000090"/>
                </a:solidFill>
              </a:rPr>
              <a:t>Tom </a:t>
            </a:r>
            <a:r>
              <a:rPr lang="en-US" sz="1300" b="1" i="1" dirty="0" smtClean="0">
                <a:solidFill>
                  <a:srgbClr val="000090"/>
                </a:solidFill>
              </a:rPr>
              <a:t>Farrar</a:t>
            </a:r>
            <a:r>
              <a:rPr lang="en-US" sz="1300" i="1" dirty="0" smtClean="0">
                <a:solidFill>
                  <a:srgbClr val="000090"/>
                </a:solidFill>
              </a:rPr>
              <a:t>*, </a:t>
            </a:r>
            <a:r>
              <a:rPr lang="en-US" sz="1300" i="1" dirty="0">
                <a:solidFill>
                  <a:srgbClr val="000090"/>
                </a:solidFill>
              </a:rPr>
              <a:t>WHOI</a:t>
            </a:r>
          </a:p>
          <a:p>
            <a:r>
              <a:rPr lang="en-US" sz="1300" i="1" dirty="0">
                <a:solidFill>
                  <a:srgbClr val="000090"/>
                </a:solidFill>
              </a:rPr>
              <a:t>Joshua </a:t>
            </a:r>
            <a:r>
              <a:rPr lang="en-US" sz="1300" i="1" dirty="0" err="1">
                <a:solidFill>
                  <a:srgbClr val="000090"/>
                </a:solidFill>
              </a:rPr>
              <a:t>Xiouhua</a:t>
            </a:r>
            <a:r>
              <a:rPr lang="en-US" sz="1300" i="1" dirty="0">
                <a:solidFill>
                  <a:srgbClr val="000090"/>
                </a:solidFill>
              </a:rPr>
              <a:t> Fu, U. Hawaii</a:t>
            </a:r>
          </a:p>
          <a:p>
            <a:r>
              <a:rPr lang="en-US" sz="1300" i="1" dirty="0">
                <a:solidFill>
                  <a:srgbClr val="000090"/>
                </a:solidFill>
              </a:rPr>
              <a:t>Gregg </a:t>
            </a:r>
            <a:r>
              <a:rPr lang="en-US" sz="1300" i="1" dirty="0" err="1">
                <a:solidFill>
                  <a:srgbClr val="000090"/>
                </a:solidFill>
              </a:rPr>
              <a:t>Garfin</a:t>
            </a:r>
            <a:r>
              <a:rPr lang="en-US" sz="1300" i="1" dirty="0">
                <a:solidFill>
                  <a:srgbClr val="000090"/>
                </a:solidFill>
              </a:rPr>
              <a:t>, U. Arizona</a:t>
            </a:r>
          </a:p>
          <a:p>
            <a:r>
              <a:rPr lang="en-US" sz="1300" i="1" dirty="0">
                <a:solidFill>
                  <a:srgbClr val="000090"/>
                </a:solidFill>
              </a:rPr>
              <a:t>Alexander </a:t>
            </a:r>
            <a:r>
              <a:rPr lang="en-US" sz="1300" i="1" dirty="0" err="1">
                <a:solidFill>
                  <a:srgbClr val="000090"/>
                </a:solidFill>
              </a:rPr>
              <a:t>Gershunov</a:t>
            </a:r>
            <a:r>
              <a:rPr lang="en-US" sz="1300" i="1" dirty="0">
                <a:solidFill>
                  <a:srgbClr val="000090"/>
                </a:solidFill>
              </a:rPr>
              <a:t>, SIO/</a:t>
            </a:r>
            <a:r>
              <a:rPr lang="en-US" sz="1300" i="1" dirty="0" smtClean="0">
                <a:solidFill>
                  <a:srgbClr val="000090"/>
                </a:solidFill>
              </a:rPr>
              <a:t>UCSD</a:t>
            </a:r>
          </a:p>
          <a:p>
            <a:r>
              <a:rPr lang="en-US" sz="1300" i="1" dirty="0" err="1" smtClean="0">
                <a:solidFill>
                  <a:srgbClr val="000090"/>
                </a:solidFill>
              </a:rPr>
              <a:t>Allessandra</a:t>
            </a:r>
            <a:r>
              <a:rPr lang="en-US" sz="1300" i="1" dirty="0" smtClean="0">
                <a:solidFill>
                  <a:srgbClr val="000090"/>
                </a:solidFill>
              </a:rPr>
              <a:t> </a:t>
            </a:r>
            <a:r>
              <a:rPr lang="en-US" sz="1300" i="1" dirty="0" err="1" smtClean="0">
                <a:solidFill>
                  <a:srgbClr val="000090"/>
                </a:solidFill>
              </a:rPr>
              <a:t>Giannini</a:t>
            </a:r>
            <a:r>
              <a:rPr lang="en-US" sz="1300" i="1" dirty="0" smtClean="0">
                <a:solidFill>
                  <a:srgbClr val="000090"/>
                </a:solidFill>
              </a:rPr>
              <a:t>, IRI/Columbia</a:t>
            </a:r>
            <a:endParaRPr lang="en-US" sz="1300" i="1" dirty="0">
              <a:solidFill>
                <a:srgbClr val="000090"/>
              </a:solidFill>
            </a:endParaRPr>
          </a:p>
          <a:p>
            <a:r>
              <a:rPr lang="en-US" sz="1300" i="1" dirty="0" smtClean="0">
                <a:solidFill>
                  <a:srgbClr val="000090"/>
                </a:solidFill>
              </a:rPr>
              <a:t>Benjamin </a:t>
            </a:r>
            <a:r>
              <a:rPr lang="en-US" sz="1300" i="1" dirty="0">
                <a:solidFill>
                  <a:srgbClr val="000090"/>
                </a:solidFill>
              </a:rPr>
              <a:t>Giese, Texas A&amp;</a:t>
            </a:r>
            <a:r>
              <a:rPr lang="en-US" sz="1300" i="1" dirty="0" smtClean="0">
                <a:solidFill>
                  <a:srgbClr val="000090"/>
                </a:solidFill>
              </a:rPr>
              <a:t>M</a:t>
            </a:r>
          </a:p>
          <a:p>
            <a:r>
              <a:rPr lang="en-US" sz="1300" i="1" dirty="0" smtClean="0">
                <a:solidFill>
                  <a:srgbClr val="000090"/>
                </a:solidFill>
              </a:rPr>
              <a:t>David </a:t>
            </a:r>
            <a:r>
              <a:rPr lang="en-US" sz="1300" i="1" dirty="0" err="1" smtClean="0">
                <a:solidFill>
                  <a:srgbClr val="000090"/>
                </a:solidFill>
              </a:rPr>
              <a:t>Gochis</a:t>
            </a:r>
            <a:r>
              <a:rPr lang="en-US" sz="1300" i="1" dirty="0" smtClean="0">
                <a:solidFill>
                  <a:srgbClr val="000090"/>
                </a:solidFill>
              </a:rPr>
              <a:t>, NCAR</a:t>
            </a:r>
            <a:endParaRPr lang="en-US" sz="1300" i="1" dirty="0">
              <a:solidFill>
                <a:srgbClr val="000090"/>
              </a:solidFill>
            </a:endParaRPr>
          </a:p>
          <a:p>
            <a:r>
              <a:rPr lang="en-US" sz="1300" i="1" dirty="0" smtClean="0">
                <a:solidFill>
                  <a:srgbClr val="000090"/>
                </a:solidFill>
              </a:rPr>
              <a:t>Michael </a:t>
            </a:r>
            <a:r>
              <a:rPr lang="en-US" sz="1300" i="1" dirty="0">
                <a:solidFill>
                  <a:srgbClr val="000090"/>
                </a:solidFill>
              </a:rPr>
              <a:t>Gregg, U. Washington</a:t>
            </a:r>
          </a:p>
          <a:p>
            <a:r>
              <a:rPr lang="en-US" sz="1300" i="1" dirty="0" smtClean="0">
                <a:solidFill>
                  <a:srgbClr val="000090"/>
                </a:solidFill>
              </a:rPr>
              <a:t>Richard </a:t>
            </a:r>
            <a:r>
              <a:rPr lang="en-US" sz="1300" i="1" dirty="0" err="1">
                <a:solidFill>
                  <a:srgbClr val="000090"/>
                </a:solidFill>
              </a:rPr>
              <a:t>Grotjahn</a:t>
            </a:r>
            <a:r>
              <a:rPr lang="en-US" sz="1300" i="1" dirty="0">
                <a:solidFill>
                  <a:srgbClr val="000090"/>
                </a:solidFill>
              </a:rPr>
              <a:t>, UC </a:t>
            </a:r>
            <a:r>
              <a:rPr lang="en-US" sz="1300" i="1" dirty="0" smtClean="0">
                <a:solidFill>
                  <a:srgbClr val="000090"/>
                </a:solidFill>
              </a:rPr>
              <a:t>Davis</a:t>
            </a:r>
          </a:p>
          <a:p>
            <a:r>
              <a:rPr lang="en-US" sz="1300" i="1" dirty="0" smtClean="0">
                <a:solidFill>
                  <a:srgbClr val="000090"/>
                </a:solidFill>
              </a:rPr>
              <a:t>David Halpern, NASA JPL</a:t>
            </a:r>
          </a:p>
          <a:p>
            <a:r>
              <a:rPr lang="en-US" sz="1300" i="1" dirty="0" err="1" smtClean="0">
                <a:solidFill>
                  <a:srgbClr val="000090"/>
                </a:solidFill>
              </a:rPr>
              <a:t>Yoo-Geun</a:t>
            </a:r>
            <a:r>
              <a:rPr lang="en-US" sz="1300" i="1" dirty="0" smtClean="0">
                <a:solidFill>
                  <a:srgbClr val="000090"/>
                </a:solidFill>
              </a:rPr>
              <a:t> Ham, NASA GSFC</a:t>
            </a:r>
            <a:endParaRPr lang="en-US" sz="1300" i="1" dirty="0">
              <a:solidFill>
                <a:srgbClr val="000090"/>
              </a:solidFill>
            </a:endParaRPr>
          </a:p>
          <a:p>
            <a:r>
              <a:rPr lang="en-US" sz="1300" i="1" dirty="0" err="1" smtClean="0">
                <a:solidFill>
                  <a:srgbClr val="000090"/>
                </a:solidFill>
              </a:rPr>
              <a:t>Meibing</a:t>
            </a:r>
            <a:r>
              <a:rPr lang="en-US" sz="1300" i="1" dirty="0" smtClean="0">
                <a:solidFill>
                  <a:srgbClr val="000090"/>
                </a:solidFill>
              </a:rPr>
              <a:t> </a:t>
            </a:r>
            <a:r>
              <a:rPr lang="en-US" sz="1300" i="1" dirty="0">
                <a:solidFill>
                  <a:srgbClr val="000090"/>
                </a:solidFill>
              </a:rPr>
              <a:t>Jin, U. Alaska</a:t>
            </a:r>
          </a:p>
          <a:p>
            <a:r>
              <a:rPr lang="en-US" sz="1300" i="1" dirty="0">
                <a:solidFill>
                  <a:srgbClr val="000090"/>
                </a:solidFill>
              </a:rPr>
              <a:t>Markus </a:t>
            </a:r>
            <a:r>
              <a:rPr lang="en-US" sz="1300" i="1" dirty="0" err="1">
                <a:solidFill>
                  <a:srgbClr val="000090"/>
                </a:solidFill>
              </a:rPr>
              <a:t>Jochum</a:t>
            </a:r>
            <a:r>
              <a:rPr lang="en-US" sz="1300" i="1" dirty="0">
                <a:solidFill>
                  <a:srgbClr val="000090"/>
                </a:solidFill>
              </a:rPr>
              <a:t>, U. </a:t>
            </a:r>
            <a:r>
              <a:rPr lang="en-US" sz="1300" i="1" dirty="0" smtClean="0">
                <a:solidFill>
                  <a:srgbClr val="000090"/>
                </a:solidFill>
              </a:rPr>
              <a:t>Copenhagen</a:t>
            </a:r>
          </a:p>
          <a:p>
            <a:r>
              <a:rPr lang="en-US" sz="1300" i="1" dirty="0" smtClean="0">
                <a:solidFill>
                  <a:srgbClr val="000090"/>
                </a:solidFill>
              </a:rPr>
              <a:t>Terrence Joyce, WHOI</a:t>
            </a:r>
            <a:endParaRPr lang="en-US" sz="1300" i="1" dirty="0">
              <a:solidFill>
                <a:srgbClr val="000090"/>
              </a:solidFill>
            </a:endParaRPr>
          </a:p>
          <a:p>
            <a:r>
              <a:rPr lang="en-US" sz="1300" i="1" dirty="0" smtClean="0">
                <a:solidFill>
                  <a:srgbClr val="000090"/>
                </a:solidFill>
              </a:rPr>
              <a:t>Igor </a:t>
            </a:r>
            <a:r>
              <a:rPr lang="en-US" sz="1300" i="1" dirty="0" err="1">
                <a:solidFill>
                  <a:srgbClr val="000090"/>
                </a:solidFill>
              </a:rPr>
              <a:t>Kamenkovich</a:t>
            </a:r>
            <a:r>
              <a:rPr lang="en-US" sz="1300" i="1" dirty="0">
                <a:solidFill>
                  <a:srgbClr val="000090"/>
                </a:solidFill>
              </a:rPr>
              <a:t>, U. </a:t>
            </a:r>
            <a:r>
              <a:rPr lang="en-US" sz="1300" i="1" dirty="0" smtClean="0">
                <a:solidFill>
                  <a:srgbClr val="000090"/>
                </a:solidFill>
              </a:rPr>
              <a:t>Miami</a:t>
            </a:r>
          </a:p>
          <a:p>
            <a:r>
              <a:rPr lang="en-US" sz="1300" i="1" dirty="0" smtClean="0">
                <a:solidFill>
                  <a:srgbClr val="000090"/>
                </a:solidFill>
              </a:rPr>
              <a:t>Jennifer Kay, NCAR</a:t>
            </a:r>
          </a:p>
          <a:p>
            <a:r>
              <a:rPr lang="en-US" sz="1300" i="1" dirty="0" err="1" smtClean="0">
                <a:solidFill>
                  <a:srgbClr val="000090"/>
                </a:solidFill>
              </a:rPr>
              <a:t>Hyeim</a:t>
            </a:r>
            <a:r>
              <a:rPr lang="en-US" sz="1300" i="1" dirty="0" smtClean="0">
                <a:solidFill>
                  <a:srgbClr val="000090"/>
                </a:solidFill>
              </a:rPr>
              <a:t> Kim, Stony Brook U.</a:t>
            </a:r>
            <a:endParaRPr lang="en-US" sz="1300" i="1" dirty="0">
              <a:solidFill>
                <a:srgbClr val="000090"/>
              </a:solidFill>
            </a:endParaRPr>
          </a:p>
          <a:p>
            <a:r>
              <a:rPr lang="en-US" sz="1300" i="1" dirty="0">
                <a:solidFill>
                  <a:srgbClr val="000090"/>
                </a:solidFill>
              </a:rPr>
              <a:t>David Lawrence, NCAR</a:t>
            </a:r>
          </a:p>
          <a:p>
            <a:r>
              <a:rPr lang="en-US" sz="1300" i="1" dirty="0" smtClean="0">
                <a:solidFill>
                  <a:srgbClr val="000090"/>
                </a:solidFill>
              </a:rPr>
              <a:t>James </a:t>
            </a:r>
            <a:r>
              <a:rPr lang="en-US" sz="1300" i="1" dirty="0" err="1" smtClean="0">
                <a:solidFill>
                  <a:srgbClr val="000090"/>
                </a:solidFill>
              </a:rPr>
              <a:t>Ledwell</a:t>
            </a:r>
            <a:r>
              <a:rPr lang="en-US" sz="1300" i="1" dirty="0" smtClean="0">
                <a:solidFill>
                  <a:srgbClr val="000090"/>
                </a:solidFill>
              </a:rPr>
              <a:t>, WHOI</a:t>
            </a:r>
          </a:p>
          <a:p>
            <a:r>
              <a:rPr lang="en-US" sz="1300" i="1" dirty="0" err="1" smtClean="0">
                <a:solidFill>
                  <a:srgbClr val="000090"/>
                </a:solidFill>
              </a:rPr>
              <a:t>Sukyoung</a:t>
            </a:r>
            <a:r>
              <a:rPr lang="en-US" sz="1300" i="1" dirty="0" smtClean="0">
                <a:solidFill>
                  <a:srgbClr val="000090"/>
                </a:solidFill>
              </a:rPr>
              <a:t> </a:t>
            </a:r>
            <a:r>
              <a:rPr lang="en-US" sz="1300" i="1" dirty="0">
                <a:solidFill>
                  <a:srgbClr val="000090"/>
                </a:solidFill>
              </a:rPr>
              <a:t>Lee, Penn State U.</a:t>
            </a:r>
          </a:p>
          <a:p>
            <a:r>
              <a:rPr lang="en-US" sz="1300" i="1" dirty="0">
                <a:solidFill>
                  <a:srgbClr val="000090"/>
                </a:solidFill>
              </a:rPr>
              <a:t>Gad Levy, NW </a:t>
            </a:r>
            <a:r>
              <a:rPr lang="en-US" sz="1300" i="1" dirty="0" smtClean="0">
                <a:solidFill>
                  <a:srgbClr val="000090"/>
                </a:solidFill>
              </a:rPr>
              <a:t>Res. Associates</a:t>
            </a:r>
            <a:endParaRPr lang="en-US" sz="1300" i="1" dirty="0">
              <a:solidFill>
                <a:srgbClr val="000090"/>
              </a:solidFill>
            </a:endParaRPr>
          </a:p>
          <a:p>
            <a:r>
              <a:rPr lang="en-US" sz="1300" i="1" dirty="0">
                <a:solidFill>
                  <a:srgbClr val="000090"/>
                </a:solidFill>
              </a:rPr>
              <a:t>Ron Lindsay, U. Washington</a:t>
            </a:r>
          </a:p>
          <a:p>
            <a:r>
              <a:rPr lang="en-US" sz="1300" i="1" dirty="0">
                <a:solidFill>
                  <a:srgbClr val="000090"/>
                </a:solidFill>
              </a:rPr>
              <a:t>Rick Lumpkin, NOAA </a:t>
            </a:r>
            <a:r>
              <a:rPr lang="en-US" sz="1300" i="1" dirty="0" smtClean="0">
                <a:solidFill>
                  <a:srgbClr val="000090"/>
                </a:solidFill>
              </a:rPr>
              <a:t>AOML</a:t>
            </a:r>
          </a:p>
          <a:p>
            <a:r>
              <a:rPr lang="en-US" sz="1300" i="1" dirty="0" smtClean="0">
                <a:solidFill>
                  <a:srgbClr val="000090"/>
                </a:solidFill>
              </a:rPr>
              <a:t>Jennifer Mays, Project Office</a:t>
            </a:r>
            <a:endParaRPr lang="en-US" sz="1300" i="1" dirty="0">
              <a:solidFill>
                <a:srgbClr val="000090"/>
              </a:solidFill>
            </a:endParaRPr>
          </a:p>
          <a:p>
            <a:r>
              <a:rPr lang="en-US" sz="1300" b="1" i="1" dirty="0" err="1">
                <a:solidFill>
                  <a:srgbClr val="000090"/>
                </a:solidFill>
              </a:rPr>
              <a:t>Dimitris</a:t>
            </a:r>
            <a:r>
              <a:rPr lang="en-US" sz="1300" b="1" i="1" dirty="0">
                <a:solidFill>
                  <a:srgbClr val="000090"/>
                </a:solidFill>
              </a:rPr>
              <a:t> </a:t>
            </a:r>
            <a:r>
              <a:rPr lang="en-US" sz="1300" b="1" i="1" dirty="0" err="1" smtClean="0">
                <a:solidFill>
                  <a:srgbClr val="000090"/>
                </a:solidFill>
              </a:rPr>
              <a:t>Menemenlis</a:t>
            </a:r>
            <a:r>
              <a:rPr lang="en-US" sz="1300" i="1" dirty="0" smtClean="0">
                <a:solidFill>
                  <a:srgbClr val="000090"/>
                </a:solidFill>
              </a:rPr>
              <a:t>*, </a:t>
            </a:r>
            <a:r>
              <a:rPr lang="en-US" sz="1300" i="1" dirty="0">
                <a:solidFill>
                  <a:srgbClr val="000090"/>
                </a:solidFill>
              </a:rPr>
              <a:t>NASA </a:t>
            </a:r>
            <a:r>
              <a:rPr lang="en-US" sz="1300" i="1" dirty="0" smtClean="0">
                <a:solidFill>
                  <a:srgbClr val="000090"/>
                </a:solidFill>
              </a:rPr>
              <a:t>JPL</a:t>
            </a:r>
          </a:p>
          <a:p>
            <a:r>
              <a:rPr lang="en-US" sz="1300" i="1" dirty="0" smtClean="0">
                <a:solidFill>
                  <a:srgbClr val="000090"/>
                </a:solidFill>
              </a:rPr>
              <a:t>Art Miller, SIO/UCSD</a:t>
            </a:r>
            <a:endParaRPr lang="en-US" sz="1300" i="1" dirty="0">
              <a:solidFill>
                <a:srgbClr val="000090"/>
              </a:solidFill>
            </a:endParaRPr>
          </a:p>
          <a:p>
            <a:r>
              <a:rPr lang="en-US" sz="1300" i="1" dirty="0">
                <a:solidFill>
                  <a:srgbClr val="000090"/>
                </a:solidFill>
              </a:rPr>
              <a:t>Joel Norris, SIO/</a:t>
            </a:r>
            <a:r>
              <a:rPr lang="en-US" sz="1300" i="1" dirty="0" smtClean="0">
                <a:solidFill>
                  <a:srgbClr val="000090"/>
                </a:solidFill>
              </a:rPr>
              <a:t>UCSD</a:t>
            </a:r>
          </a:p>
          <a:p>
            <a:r>
              <a:rPr lang="en-US" sz="1300" i="1" dirty="0" smtClean="0">
                <a:solidFill>
                  <a:srgbClr val="000090"/>
                </a:solidFill>
              </a:rPr>
              <a:t>Kathy </a:t>
            </a:r>
            <a:r>
              <a:rPr lang="en-US" sz="1300" i="1" dirty="0" err="1" smtClean="0">
                <a:solidFill>
                  <a:srgbClr val="000090"/>
                </a:solidFill>
              </a:rPr>
              <a:t>Pegion</a:t>
            </a:r>
            <a:r>
              <a:rPr lang="en-US" sz="1300" i="1" dirty="0" smtClean="0">
                <a:solidFill>
                  <a:srgbClr val="000090"/>
                </a:solidFill>
              </a:rPr>
              <a:t>, U. Colorado</a:t>
            </a:r>
            <a:endParaRPr lang="en-US" sz="1300" i="1" dirty="0">
              <a:solidFill>
                <a:srgbClr val="000090"/>
              </a:solidFill>
            </a:endParaRPr>
          </a:p>
          <a:p>
            <a:r>
              <a:rPr lang="en-US" sz="1300" i="1" dirty="0" err="1">
                <a:solidFill>
                  <a:srgbClr val="000090"/>
                </a:solidFill>
              </a:rPr>
              <a:t>Balaji</a:t>
            </a:r>
            <a:r>
              <a:rPr lang="en-US" sz="1300" i="1" dirty="0">
                <a:solidFill>
                  <a:srgbClr val="000090"/>
                </a:solidFill>
              </a:rPr>
              <a:t> </a:t>
            </a:r>
            <a:r>
              <a:rPr lang="en-US" sz="1300" i="1" dirty="0" err="1">
                <a:solidFill>
                  <a:srgbClr val="000090"/>
                </a:solidFill>
              </a:rPr>
              <a:t>Rajagopalan</a:t>
            </a:r>
            <a:r>
              <a:rPr lang="en-US" sz="1300" i="1" dirty="0">
                <a:solidFill>
                  <a:srgbClr val="000090"/>
                </a:solidFill>
              </a:rPr>
              <a:t>, U. </a:t>
            </a:r>
            <a:r>
              <a:rPr lang="en-US" sz="1300" i="1" dirty="0" smtClean="0">
                <a:solidFill>
                  <a:srgbClr val="000090"/>
                </a:solidFill>
              </a:rPr>
              <a:t>Colorado</a:t>
            </a:r>
          </a:p>
          <a:p>
            <a:r>
              <a:rPr lang="en-US" sz="1300" i="1" dirty="0" smtClean="0">
                <a:solidFill>
                  <a:srgbClr val="000090"/>
                </a:solidFill>
              </a:rPr>
              <a:t>Andrea Ray, NOAA ESRL</a:t>
            </a:r>
          </a:p>
          <a:p>
            <a:r>
              <a:rPr lang="en-US" sz="1300" i="1" dirty="0" smtClean="0">
                <a:solidFill>
                  <a:srgbClr val="000090"/>
                </a:solidFill>
              </a:rPr>
              <a:t>Kelly Redmond, Desert Res. Inst.</a:t>
            </a:r>
            <a:endParaRPr lang="en-US" sz="1300" i="1" dirty="0">
              <a:solidFill>
                <a:srgbClr val="000090"/>
              </a:solidFill>
            </a:endParaRPr>
          </a:p>
          <a:p>
            <a:r>
              <a:rPr lang="en-US" sz="1300" i="1" dirty="0" err="1">
                <a:solidFill>
                  <a:srgbClr val="000090"/>
                </a:solidFill>
              </a:rPr>
              <a:t>Joellen</a:t>
            </a:r>
            <a:r>
              <a:rPr lang="en-US" sz="1300" i="1" dirty="0">
                <a:solidFill>
                  <a:srgbClr val="000090"/>
                </a:solidFill>
              </a:rPr>
              <a:t> Russell, U. </a:t>
            </a:r>
            <a:r>
              <a:rPr lang="en-US" sz="1300" i="1" dirty="0" smtClean="0">
                <a:solidFill>
                  <a:srgbClr val="000090"/>
                </a:solidFill>
              </a:rPr>
              <a:t>Arizona</a:t>
            </a:r>
          </a:p>
          <a:p>
            <a:r>
              <a:rPr lang="en-US" sz="1300" i="1" dirty="0" smtClean="0">
                <a:solidFill>
                  <a:srgbClr val="000090"/>
                </a:solidFill>
              </a:rPr>
              <a:t>Raymond Schmidt, WHOI</a:t>
            </a:r>
          </a:p>
          <a:p>
            <a:r>
              <a:rPr lang="en-US" sz="1300" i="1" dirty="0" smtClean="0">
                <a:solidFill>
                  <a:srgbClr val="000090"/>
                </a:solidFill>
              </a:rPr>
              <a:t>Siegfried Schubert, NASA GSFC</a:t>
            </a:r>
          </a:p>
          <a:p>
            <a:r>
              <a:rPr lang="en-US" sz="1300" i="1" dirty="0" smtClean="0">
                <a:solidFill>
                  <a:srgbClr val="000090"/>
                </a:solidFill>
              </a:rPr>
              <a:t>Olga </a:t>
            </a:r>
            <a:r>
              <a:rPr lang="en-US" sz="1300" i="1" dirty="0" err="1" smtClean="0">
                <a:solidFill>
                  <a:srgbClr val="000090"/>
                </a:solidFill>
              </a:rPr>
              <a:t>Sergienko</a:t>
            </a:r>
            <a:r>
              <a:rPr lang="en-US" sz="1300" i="1" dirty="0" smtClean="0">
                <a:solidFill>
                  <a:srgbClr val="000090"/>
                </a:solidFill>
              </a:rPr>
              <a:t>, Princeton U.</a:t>
            </a:r>
            <a:endParaRPr lang="en-US" sz="1300" i="1" dirty="0">
              <a:solidFill>
                <a:srgbClr val="000090"/>
              </a:solidFill>
            </a:endParaRPr>
          </a:p>
          <a:p>
            <a:r>
              <a:rPr lang="en-US" sz="1300" i="1" dirty="0">
                <a:solidFill>
                  <a:srgbClr val="000090"/>
                </a:solidFill>
              </a:rPr>
              <a:t>Cristiana Stan, </a:t>
            </a:r>
            <a:r>
              <a:rPr lang="en-US" sz="1300" i="1" dirty="0" smtClean="0">
                <a:solidFill>
                  <a:srgbClr val="000090"/>
                </a:solidFill>
              </a:rPr>
              <a:t>COLA</a:t>
            </a:r>
          </a:p>
          <a:p>
            <a:r>
              <a:rPr lang="en-US" sz="1300" i="1" dirty="0" smtClean="0">
                <a:solidFill>
                  <a:srgbClr val="000090"/>
                </a:solidFill>
              </a:rPr>
              <a:t>Lou St. Laurent, WHOI</a:t>
            </a:r>
          </a:p>
          <a:p>
            <a:r>
              <a:rPr lang="en-US" sz="1300" i="1" dirty="0" err="1" smtClean="0">
                <a:solidFill>
                  <a:srgbClr val="000090"/>
                </a:solidFill>
              </a:rPr>
              <a:t>Fiamma</a:t>
            </a:r>
            <a:r>
              <a:rPr lang="en-US" sz="1300" i="1" dirty="0" smtClean="0">
                <a:solidFill>
                  <a:srgbClr val="000090"/>
                </a:solidFill>
              </a:rPr>
              <a:t> </a:t>
            </a:r>
            <a:r>
              <a:rPr lang="en-US" sz="1300" i="1" dirty="0" err="1" smtClean="0">
                <a:solidFill>
                  <a:srgbClr val="000090"/>
                </a:solidFill>
              </a:rPr>
              <a:t>Straneo</a:t>
            </a:r>
            <a:r>
              <a:rPr lang="en-US" sz="1300" i="1" dirty="0" smtClean="0">
                <a:solidFill>
                  <a:srgbClr val="000090"/>
                </a:solidFill>
              </a:rPr>
              <a:t>, WHOI</a:t>
            </a:r>
          </a:p>
          <a:p>
            <a:r>
              <a:rPr lang="en-US" sz="1300" i="1" dirty="0" err="1" smtClean="0">
                <a:solidFill>
                  <a:srgbClr val="000090"/>
                </a:solidFill>
              </a:rPr>
              <a:t>Aneesh</a:t>
            </a:r>
            <a:r>
              <a:rPr lang="en-US" sz="1300" i="1" dirty="0" smtClean="0">
                <a:solidFill>
                  <a:srgbClr val="000090"/>
                </a:solidFill>
              </a:rPr>
              <a:t> Subramanian, SIO/UCSD</a:t>
            </a:r>
            <a:endParaRPr lang="en-US" sz="1300" i="1" dirty="0">
              <a:solidFill>
                <a:srgbClr val="000090"/>
              </a:solidFill>
            </a:endParaRPr>
          </a:p>
          <a:p>
            <a:r>
              <a:rPr lang="en-US" sz="1300" i="1" dirty="0" err="1">
                <a:solidFill>
                  <a:srgbClr val="000090"/>
                </a:solidFill>
              </a:rPr>
              <a:t>Liqiang</a:t>
            </a:r>
            <a:r>
              <a:rPr lang="en-US" sz="1300" i="1" dirty="0">
                <a:solidFill>
                  <a:srgbClr val="000090"/>
                </a:solidFill>
              </a:rPr>
              <a:t> Sun, </a:t>
            </a:r>
            <a:r>
              <a:rPr lang="en-US" sz="1300" i="1" dirty="0" smtClean="0">
                <a:solidFill>
                  <a:srgbClr val="000090"/>
                </a:solidFill>
              </a:rPr>
              <a:t>NC State </a:t>
            </a:r>
            <a:r>
              <a:rPr lang="en-US" sz="1300" i="1" dirty="0">
                <a:solidFill>
                  <a:srgbClr val="000090"/>
                </a:solidFill>
              </a:rPr>
              <a:t>U.</a:t>
            </a:r>
          </a:p>
          <a:p>
            <a:r>
              <a:rPr lang="en-US" sz="1300" i="1" dirty="0">
                <a:solidFill>
                  <a:srgbClr val="000090"/>
                </a:solidFill>
              </a:rPr>
              <a:t>Gabriel </a:t>
            </a:r>
            <a:r>
              <a:rPr lang="en-US" sz="1300" i="1" dirty="0" err="1">
                <a:solidFill>
                  <a:srgbClr val="000090"/>
                </a:solidFill>
              </a:rPr>
              <a:t>Vecchi</a:t>
            </a:r>
            <a:r>
              <a:rPr lang="en-US" sz="1300" i="1" dirty="0">
                <a:solidFill>
                  <a:srgbClr val="000090"/>
                </a:solidFill>
              </a:rPr>
              <a:t>, NOAA GFDL</a:t>
            </a:r>
          </a:p>
          <a:p>
            <a:r>
              <a:rPr lang="en-US" sz="1300" b="1" i="1" dirty="0" smtClean="0">
                <a:solidFill>
                  <a:srgbClr val="000090"/>
                </a:solidFill>
              </a:rPr>
              <a:t>Robert Weller</a:t>
            </a:r>
            <a:r>
              <a:rPr lang="en-US" sz="1300" i="1" dirty="0" smtClean="0">
                <a:solidFill>
                  <a:srgbClr val="000090"/>
                </a:solidFill>
              </a:rPr>
              <a:t>*, WHOI</a:t>
            </a:r>
          </a:p>
          <a:p>
            <a:r>
              <a:rPr lang="en-US" sz="1300" i="1" dirty="0" smtClean="0">
                <a:solidFill>
                  <a:srgbClr val="000090"/>
                </a:solidFill>
              </a:rPr>
              <a:t>Yan </a:t>
            </a:r>
            <a:r>
              <a:rPr lang="en-US" sz="1300" i="1" dirty="0" err="1">
                <a:solidFill>
                  <a:srgbClr val="000090"/>
                </a:solidFill>
              </a:rPr>
              <a:t>Xue</a:t>
            </a:r>
            <a:r>
              <a:rPr lang="en-US" sz="1300" i="1" dirty="0">
                <a:solidFill>
                  <a:srgbClr val="000090"/>
                </a:solidFill>
              </a:rPr>
              <a:t>, NOAA NCEP</a:t>
            </a:r>
          </a:p>
          <a:p>
            <a:r>
              <a:rPr lang="en-US" sz="1300" i="1" dirty="0">
                <a:solidFill>
                  <a:srgbClr val="000090"/>
                </a:solidFill>
              </a:rPr>
              <a:t>Xiao-</a:t>
            </a:r>
            <a:r>
              <a:rPr lang="en-US" sz="1300" i="1" dirty="0" err="1">
                <a:solidFill>
                  <a:srgbClr val="000090"/>
                </a:solidFill>
              </a:rPr>
              <a:t>Hai</a:t>
            </a:r>
            <a:r>
              <a:rPr lang="en-US" sz="1300" i="1" dirty="0">
                <a:solidFill>
                  <a:srgbClr val="000090"/>
                </a:solidFill>
              </a:rPr>
              <a:t> Yan, U. </a:t>
            </a:r>
            <a:r>
              <a:rPr lang="en-US" sz="1300" i="1" dirty="0" smtClean="0">
                <a:solidFill>
                  <a:srgbClr val="000090"/>
                </a:solidFill>
              </a:rPr>
              <a:t>Delaware</a:t>
            </a:r>
          </a:p>
          <a:p>
            <a:r>
              <a:rPr lang="en-US" sz="1300" i="1" dirty="0" err="1" smtClean="0">
                <a:solidFill>
                  <a:srgbClr val="000090"/>
                </a:solidFill>
              </a:rPr>
              <a:t>Chidong</a:t>
            </a:r>
            <a:r>
              <a:rPr lang="en-US" sz="1300" i="1" dirty="0" smtClean="0">
                <a:solidFill>
                  <a:srgbClr val="000090"/>
                </a:solidFill>
              </a:rPr>
              <a:t> Zhang, U. Miami</a:t>
            </a:r>
            <a:endParaRPr lang="en-US" sz="1300" i="1" dirty="0">
              <a:solidFill>
                <a:srgbClr val="000090"/>
              </a:solidFill>
            </a:endParaRPr>
          </a:p>
          <a:p>
            <a:r>
              <a:rPr lang="en-US" sz="1300" i="1" dirty="0" err="1">
                <a:solidFill>
                  <a:srgbClr val="000090"/>
                </a:solidFill>
              </a:rPr>
              <a:t>Rong</a:t>
            </a:r>
            <a:r>
              <a:rPr lang="en-US" sz="1300" i="1" dirty="0">
                <a:solidFill>
                  <a:srgbClr val="000090"/>
                </a:solidFill>
              </a:rPr>
              <a:t> Zhang, NOAA </a:t>
            </a:r>
            <a:r>
              <a:rPr lang="en-US" sz="1300" i="1" dirty="0" smtClean="0">
                <a:solidFill>
                  <a:srgbClr val="000090"/>
                </a:solidFill>
              </a:rPr>
              <a:t>GFDL</a:t>
            </a:r>
            <a:endParaRPr lang="en-US" sz="1300" i="1" dirty="0">
              <a:solidFill>
                <a:srgbClr val="000090"/>
              </a:solidFill>
            </a:endParaRPr>
          </a:p>
          <a:p>
            <a:r>
              <a:rPr lang="en-US" sz="1300" i="1" dirty="0" err="1">
                <a:solidFill>
                  <a:srgbClr val="000090"/>
                </a:solidFill>
              </a:rPr>
              <a:t>Xiangdong</a:t>
            </a:r>
            <a:r>
              <a:rPr lang="en-US" sz="1300" i="1" dirty="0">
                <a:solidFill>
                  <a:srgbClr val="000090"/>
                </a:solidFill>
              </a:rPr>
              <a:t> Zhang, U. </a:t>
            </a:r>
            <a:r>
              <a:rPr lang="en-US" sz="1300" i="1" dirty="0" smtClean="0">
                <a:solidFill>
                  <a:srgbClr val="000090"/>
                </a:solidFill>
              </a:rPr>
              <a:t>Alaska</a:t>
            </a:r>
          </a:p>
          <a:p>
            <a:r>
              <a:rPr lang="en-US" sz="1300" i="1" dirty="0" smtClean="0">
                <a:solidFill>
                  <a:srgbClr val="000090"/>
                </a:solidFill>
              </a:rPr>
              <a:t>        * </a:t>
            </a:r>
            <a:r>
              <a:rPr lang="en-US" sz="1300" b="1" i="1" dirty="0" smtClean="0">
                <a:solidFill>
                  <a:srgbClr val="000090"/>
                </a:solidFill>
              </a:rPr>
              <a:t>SSC Members</a:t>
            </a:r>
            <a:endParaRPr lang="en-US" sz="1300" b="1" i="1" dirty="0">
              <a:solidFill>
                <a:srgbClr val="000090"/>
              </a:solidFill>
            </a:endParaRPr>
          </a:p>
        </p:txBody>
      </p:sp>
      <p:sp>
        <p:nvSpPr>
          <p:cNvPr id="14" name="TextBox 13"/>
          <p:cNvSpPr txBox="1"/>
          <p:nvPr/>
        </p:nvSpPr>
        <p:spPr>
          <a:xfrm>
            <a:off x="3734197" y="1148483"/>
            <a:ext cx="1697901" cy="400110"/>
          </a:xfrm>
          <a:prstGeom prst="rect">
            <a:avLst/>
          </a:prstGeom>
          <a:noFill/>
        </p:spPr>
        <p:txBody>
          <a:bodyPr wrap="none" rtlCol="0">
            <a:spAutoFit/>
          </a:bodyPr>
          <a:lstStyle/>
          <a:p>
            <a:r>
              <a:rPr lang="en-US" sz="2000" b="1" dirty="0" smtClean="0">
                <a:solidFill>
                  <a:srgbClr val="000090"/>
                </a:solidFill>
              </a:rPr>
              <a:t>Chapter Leads</a:t>
            </a:r>
            <a:endParaRPr lang="en-US" sz="2000" b="1" dirty="0">
              <a:solidFill>
                <a:srgbClr val="000090"/>
              </a:solidFill>
            </a:endParaRPr>
          </a:p>
        </p:txBody>
      </p:sp>
      <p:sp>
        <p:nvSpPr>
          <p:cNvPr id="16" name="TextBox 15"/>
          <p:cNvSpPr txBox="1"/>
          <p:nvPr/>
        </p:nvSpPr>
        <p:spPr>
          <a:xfrm>
            <a:off x="2284006" y="2267819"/>
            <a:ext cx="4583306" cy="400110"/>
          </a:xfrm>
          <a:prstGeom prst="rect">
            <a:avLst/>
          </a:prstGeom>
          <a:noFill/>
        </p:spPr>
        <p:txBody>
          <a:bodyPr wrap="none" rtlCol="0">
            <a:spAutoFit/>
          </a:bodyPr>
          <a:lstStyle/>
          <a:p>
            <a:r>
              <a:rPr lang="en-US" sz="2000" b="1" dirty="0" smtClean="0">
                <a:solidFill>
                  <a:srgbClr val="000090"/>
                </a:solidFill>
              </a:rPr>
              <a:t>Writing Team Members and Contributors</a:t>
            </a:r>
          </a:p>
        </p:txBody>
      </p:sp>
      <p:pic>
        <p:nvPicPr>
          <p:cNvPr id="10" name="Picture 9"/>
          <p:cNvPicPr>
            <a:picLocks noChangeAspect="1"/>
          </p:cNvPicPr>
          <p:nvPr/>
        </p:nvPicPr>
        <p:blipFill>
          <a:blip r:embed="rId3"/>
          <a:stretch>
            <a:fillRect/>
          </a:stretch>
        </p:blipFill>
        <p:spPr>
          <a:xfrm>
            <a:off x="7879971" y="6032372"/>
            <a:ext cx="1264029" cy="825628"/>
          </a:xfrm>
          <a:prstGeom prst="rect">
            <a:avLst/>
          </a:prstGeom>
        </p:spPr>
      </p:pic>
    </p:spTree>
    <p:extLst>
      <p:ext uri="{BB962C8B-B14F-4D97-AF65-F5344CB8AC3E}">
        <p14:creationId xmlns:p14="http://schemas.microsoft.com/office/powerpoint/2010/main" val="17864384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20623" y="4986221"/>
            <a:ext cx="1494036" cy="1114542"/>
          </a:xfrm>
          <a:prstGeom prst="rect">
            <a:avLst/>
          </a:prstGeom>
          <a:noFill/>
          <a:ln w="9525">
            <a:noFill/>
            <a:miter lim="800000"/>
            <a:headEnd/>
            <a:tailEnd/>
          </a:ln>
        </p:spPr>
      </p:pic>
      <p:sp>
        <p:nvSpPr>
          <p:cNvPr id="8195" name="Text Box 5"/>
          <p:cNvSpPr txBox="1">
            <a:spLocks noChangeArrowheads="1"/>
          </p:cNvSpPr>
          <p:nvPr/>
        </p:nvSpPr>
        <p:spPr bwMode="auto">
          <a:xfrm>
            <a:off x="845047" y="152400"/>
            <a:ext cx="7384553" cy="584776"/>
          </a:xfrm>
          <a:prstGeom prst="rect">
            <a:avLst/>
          </a:prstGeom>
          <a:noFill/>
          <a:ln w="9525">
            <a:noFill/>
            <a:miter lim="800000"/>
            <a:headEnd/>
            <a:tailEnd/>
          </a:ln>
        </p:spPr>
        <p:txBody>
          <a:bodyPr wrap="none">
            <a:spAutoFit/>
          </a:bodyPr>
          <a:lstStyle/>
          <a:p>
            <a:r>
              <a:rPr lang="en-US" sz="3200" b="1" dirty="0" smtClean="0">
                <a:solidFill>
                  <a:schemeClr val="accent2"/>
                </a:solidFill>
                <a:latin typeface="Tahoma" pitchFamily="34" charset="0"/>
              </a:rPr>
              <a:t>International Science Organization</a:t>
            </a:r>
            <a:endParaRPr lang="en-US" sz="3200" dirty="0">
              <a:solidFill>
                <a:schemeClr val="accent2"/>
              </a:solidFill>
              <a:latin typeface="Tahoma" pitchFamily="34" charset="0"/>
            </a:endParaRPr>
          </a:p>
        </p:txBody>
      </p:sp>
      <p:pic>
        <p:nvPicPr>
          <p:cNvPr id="14" name="Picture 13" descr="OSC 4 sponsor logos.png"/>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3400" y="2819400"/>
            <a:ext cx="837027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6200" y="1066800"/>
            <a:ext cx="421609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GEWEXLogo_New"/>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85800" y="5243512"/>
            <a:ext cx="19812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9" descr="SPARC_Logo"/>
          <p:cNvPicPr>
            <a:picLocks noChangeAspect="1" noChangeArrowheads="1"/>
          </p:cNvPicPr>
          <p:nvPr/>
        </p:nvPicPr>
        <p:blipFill>
          <a:blip r:embed="rId9" cstate="email">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7010400" y="5029200"/>
            <a:ext cx="1115004" cy="114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clic_logoNEW"/>
          <p:cNvPicPr>
            <a:picLocks noChangeAspect="1" noChangeArrowheads="1"/>
          </p:cNvPicPr>
          <p:nvPr/>
        </p:nvPicPr>
        <p:blipFill>
          <a:blip r:embed="rId11">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5334000" y="5029200"/>
            <a:ext cx="1120549"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4"/>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5943600" y="1066800"/>
            <a:ext cx="721914"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4561271" y="1123950"/>
            <a:ext cx="1229929"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304800" y="2209800"/>
            <a:ext cx="8839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04800" y="4038600"/>
            <a:ext cx="8839200"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524000" y="4191000"/>
            <a:ext cx="7086600" cy="461665"/>
          </a:xfrm>
          <a:prstGeom prst="rect">
            <a:avLst/>
          </a:prstGeom>
          <a:noFill/>
        </p:spPr>
        <p:txBody>
          <a:bodyPr wrap="square" rtlCol="0">
            <a:spAutoFit/>
          </a:bodyPr>
          <a:lstStyle/>
          <a:p>
            <a:r>
              <a:rPr lang="en-US" sz="2400" dirty="0" smtClean="0">
                <a:solidFill>
                  <a:srgbClr val="000090"/>
                </a:solidFill>
              </a:rPr>
              <a:t>World Climate Research Program’s Projects</a:t>
            </a:r>
            <a:endParaRPr lang="en-US" sz="2400" dirty="0">
              <a:solidFill>
                <a:srgbClr val="000090"/>
              </a:solidFill>
            </a:endParaRPr>
          </a:p>
        </p:txBody>
      </p:sp>
      <p:pic>
        <p:nvPicPr>
          <p:cNvPr id="29" name="Picture 28"/>
          <p:cNvPicPr>
            <a:picLocks noChangeAspect="1"/>
          </p:cNvPicPr>
          <p:nvPr/>
        </p:nvPicPr>
        <p:blipFill>
          <a:blip r:embed="rId15"/>
          <a:stretch>
            <a:fillRect/>
          </a:stretch>
        </p:blipFill>
        <p:spPr>
          <a:xfrm>
            <a:off x="2700866" y="2667000"/>
            <a:ext cx="1947334" cy="834572"/>
          </a:xfrm>
          <a:prstGeom prst="rect">
            <a:avLst/>
          </a:prstGeom>
        </p:spPr>
      </p:pic>
      <p:sp>
        <p:nvSpPr>
          <p:cNvPr id="5" name="TextBox 4"/>
          <p:cNvSpPr txBox="1"/>
          <p:nvPr/>
        </p:nvSpPr>
        <p:spPr>
          <a:xfrm>
            <a:off x="1600200" y="2357735"/>
            <a:ext cx="7086600" cy="461665"/>
          </a:xfrm>
          <a:prstGeom prst="rect">
            <a:avLst/>
          </a:prstGeom>
          <a:noFill/>
        </p:spPr>
        <p:txBody>
          <a:bodyPr wrap="square" rtlCol="0">
            <a:spAutoFit/>
          </a:bodyPr>
          <a:lstStyle/>
          <a:p>
            <a:r>
              <a:rPr lang="en-US" sz="2400" dirty="0" smtClean="0">
                <a:solidFill>
                  <a:srgbClr val="000090"/>
                </a:solidFill>
              </a:rPr>
              <a:t>Global Environmental Change Programs</a:t>
            </a:r>
            <a:endParaRPr lang="en-US" sz="2400" dirty="0">
              <a:solidFill>
                <a:srgbClr val="000090"/>
              </a:solidFill>
            </a:endParaRPr>
          </a:p>
        </p:txBody>
      </p:sp>
      <p:grpSp>
        <p:nvGrpSpPr>
          <p:cNvPr id="7" name="Group 6"/>
          <p:cNvGrpSpPr/>
          <p:nvPr/>
        </p:nvGrpSpPr>
        <p:grpSpPr>
          <a:xfrm>
            <a:off x="381000" y="2819400"/>
            <a:ext cx="8610600" cy="3372070"/>
            <a:chOff x="381000" y="2819400"/>
            <a:chExt cx="8610600" cy="3372070"/>
          </a:xfrm>
        </p:grpSpPr>
        <p:grpSp>
          <p:nvGrpSpPr>
            <p:cNvPr id="6" name="Group 5"/>
            <p:cNvGrpSpPr/>
            <p:nvPr/>
          </p:nvGrpSpPr>
          <p:grpSpPr>
            <a:xfrm>
              <a:off x="381000" y="2819400"/>
              <a:ext cx="8610600" cy="1143000"/>
              <a:chOff x="381000" y="2743200"/>
              <a:chExt cx="8610600" cy="1143000"/>
            </a:xfrm>
          </p:grpSpPr>
          <p:grpSp>
            <p:nvGrpSpPr>
              <p:cNvPr id="4" name="Group 3"/>
              <p:cNvGrpSpPr/>
              <p:nvPr/>
            </p:nvGrpSpPr>
            <p:grpSpPr>
              <a:xfrm>
                <a:off x="381000" y="2743200"/>
                <a:ext cx="8610600" cy="1143000"/>
                <a:chOff x="304800" y="2819400"/>
                <a:chExt cx="8610600" cy="1143000"/>
              </a:xfrm>
            </p:grpSpPr>
            <p:sp>
              <p:nvSpPr>
                <p:cNvPr id="2" name="Rectangle 1"/>
                <p:cNvSpPr/>
                <p:nvPr/>
              </p:nvSpPr>
              <p:spPr>
                <a:xfrm>
                  <a:off x="304800" y="2819400"/>
                  <a:ext cx="8610600" cy="1143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2800" dirty="0">
                    <a:solidFill>
                      <a:schemeClr val="tx1">
                        <a:lumMod val="65000"/>
                        <a:lumOff val="35000"/>
                      </a:schemeClr>
                    </a:solidFill>
                  </a:endParaRPr>
                </a:p>
              </p:txBody>
            </p:sp>
            <p:pic>
              <p:nvPicPr>
                <p:cNvPr id="18" name="Picture 17"/>
                <p:cNvPicPr>
                  <a:picLocks noChangeAspect="1"/>
                </p:cNvPicPr>
                <p:nvPr/>
              </p:nvPicPr>
              <p:blipFill rotWithShape="1">
                <a:blip r:embed="rId16" cstate="email">
                  <a:extLst>
                    <a:ext uri="{28A0092B-C50C-407E-A947-70E740481C1C}">
                      <a14:useLocalDpi xmlns:a14="http://schemas.microsoft.com/office/drawing/2010/main"/>
                    </a:ext>
                  </a:extLst>
                </a:blip>
                <a:srcRect t="22059" r="9879" b="25133"/>
                <a:stretch/>
              </p:blipFill>
              <p:spPr>
                <a:xfrm>
                  <a:off x="4657339" y="2976108"/>
                  <a:ext cx="2876710" cy="910092"/>
                </a:xfrm>
                <a:prstGeom prst="rect">
                  <a:avLst/>
                </a:prstGeom>
              </p:spPr>
            </p:pic>
          </p:grpSp>
          <p:pic>
            <p:nvPicPr>
              <p:cNvPr id="20" name="Picture 19"/>
              <p:cNvPicPr>
                <a:picLocks noChangeAspect="1"/>
              </p:cNvPicPr>
              <p:nvPr/>
            </p:nvPicPr>
            <p:blipFill>
              <a:blip r:embed="rId15"/>
              <a:stretch>
                <a:fillRect/>
              </a:stretch>
            </p:blipFill>
            <p:spPr>
              <a:xfrm>
                <a:off x="1790700" y="2884790"/>
                <a:ext cx="1945748" cy="833892"/>
              </a:xfrm>
              <a:prstGeom prst="rect">
                <a:avLst/>
              </a:prstGeom>
            </p:spPr>
          </p:pic>
        </p:grpSp>
        <p:pic>
          <p:nvPicPr>
            <p:cNvPr id="23" name="Picture 2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040261" y="4893375"/>
              <a:ext cx="1949437" cy="1298095"/>
            </a:xfrm>
            <a:prstGeom prst="rect">
              <a:avLst/>
            </a:prstGeom>
          </p:spPr>
        </p:pic>
      </p:grpSp>
    </p:spTree>
    <p:extLst>
      <p:ext uri="{BB962C8B-B14F-4D97-AF65-F5344CB8AC3E}">
        <p14:creationId xmlns:p14="http://schemas.microsoft.com/office/powerpoint/2010/main" val="2618323389"/>
      </p:ext>
    </p:extLst>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417638"/>
            <a:ext cx="8229600" cy="49958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smtClean="0">
              <a:solidFill>
                <a:srgbClr val="000090"/>
              </a:solidFill>
              <a:latin typeface="Calibri"/>
              <a:cs typeface="Calibri"/>
            </a:endParaRPr>
          </a:p>
          <a:p>
            <a:pPr marL="0" indent="0">
              <a:buNone/>
            </a:pPr>
            <a:endParaRPr lang="en-US" sz="1600" dirty="0" smtClean="0">
              <a:solidFill>
                <a:srgbClr val="000090"/>
              </a:solidFill>
              <a:latin typeface="Calibri"/>
              <a:cs typeface="Calibri"/>
            </a:endParaRPr>
          </a:p>
          <a:p>
            <a:pPr marL="0" indent="0">
              <a:buNone/>
            </a:pPr>
            <a:r>
              <a:rPr lang="en-US" sz="2400" dirty="0" smtClean="0">
                <a:solidFill>
                  <a:srgbClr val="2B2B79"/>
                </a:solidFill>
                <a:cs typeface="Calibri"/>
              </a:rPr>
              <a:t>To foster </a:t>
            </a:r>
            <a:r>
              <a:rPr lang="en-US" sz="2400" b="1" dirty="0" smtClean="0">
                <a:solidFill>
                  <a:srgbClr val="2B2B79"/>
                </a:solidFill>
                <a:cs typeface="Calibri"/>
              </a:rPr>
              <a:t>understanding and prediction of climate variability and change </a:t>
            </a:r>
            <a:r>
              <a:rPr lang="en-US" sz="2400" dirty="0" smtClean="0">
                <a:solidFill>
                  <a:srgbClr val="2B2B79"/>
                </a:solidFill>
                <a:cs typeface="Calibri"/>
              </a:rPr>
              <a:t>on </a:t>
            </a:r>
            <a:r>
              <a:rPr lang="en-US" sz="2400" dirty="0" err="1" smtClean="0">
                <a:solidFill>
                  <a:srgbClr val="2B2B79"/>
                </a:solidFill>
                <a:cs typeface="Calibri"/>
              </a:rPr>
              <a:t>intraseasonal</a:t>
            </a:r>
            <a:r>
              <a:rPr lang="en-US" sz="2400" dirty="0" smtClean="0">
                <a:solidFill>
                  <a:srgbClr val="2B2B79"/>
                </a:solidFill>
                <a:cs typeface="Calibri"/>
              </a:rPr>
              <a:t>-to-centennial timescales, through observations and modeling </a:t>
            </a:r>
          </a:p>
          <a:p>
            <a:pPr marL="0" indent="0">
              <a:buNone/>
            </a:pPr>
            <a:r>
              <a:rPr lang="en-US" sz="2400" dirty="0" smtClean="0">
                <a:solidFill>
                  <a:srgbClr val="2B2B79"/>
                </a:solidFill>
                <a:cs typeface="Calibri"/>
              </a:rPr>
              <a:t>with emphasis on the </a:t>
            </a:r>
            <a:r>
              <a:rPr lang="en-US" sz="2400" b="1" dirty="0" smtClean="0">
                <a:solidFill>
                  <a:srgbClr val="2B2B79"/>
                </a:solidFill>
                <a:cs typeface="Calibri"/>
              </a:rPr>
              <a:t>role of the ocean and its interaction </a:t>
            </a:r>
            <a:r>
              <a:rPr lang="en-US" sz="2400" dirty="0" smtClean="0">
                <a:solidFill>
                  <a:srgbClr val="2B2B79"/>
                </a:solidFill>
                <a:cs typeface="Calibri"/>
              </a:rPr>
              <a:t>with other elements of the Earth system, and to serve the climate community and society </a:t>
            </a:r>
          </a:p>
          <a:p>
            <a:pPr marL="0" indent="0">
              <a:buNone/>
            </a:pPr>
            <a:r>
              <a:rPr lang="en-US" sz="2400" dirty="0" smtClean="0">
                <a:solidFill>
                  <a:srgbClr val="2B2B79"/>
                </a:solidFill>
                <a:cs typeface="Calibri"/>
              </a:rPr>
              <a:t>through the </a:t>
            </a:r>
            <a:r>
              <a:rPr lang="en-US" sz="2400" b="1" dirty="0" smtClean="0">
                <a:solidFill>
                  <a:srgbClr val="2B2B79"/>
                </a:solidFill>
                <a:cs typeface="Calibri"/>
              </a:rPr>
              <a:t>coordination and facilitation </a:t>
            </a:r>
            <a:r>
              <a:rPr lang="en-US" sz="2400" dirty="0" smtClean="0">
                <a:solidFill>
                  <a:srgbClr val="2B2B79"/>
                </a:solidFill>
                <a:cs typeface="Calibri"/>
              </a:rPr>
              <a:t>of research on outstanding climate questions.</a:t>
            </a:r>
          </a:p>
          <a:p>
            <a:pPr marL="457200" lvl="1" indent="0">
              <a:buNone/>
            </a:pPr>
            <a:r>
              <a:rPr lang="en-US" sz="1800" dirty="0" smtClean="0">
                <a:solidFill>
                  <a:srgbClr val="2B2B79"/>
                </a:solidFill>
                <a:cs typeface="Calibri"/>
              </a:rPr>
              <a:t>				</a:t>
            </a:r>
            <a:r>
              <a:rPr lang="en-US" dirty="0" smtClean="0">
                <a:solidFill>
                  <a:srgbClr val="2B2B79"/>
                </a:solidFill>
                <a:cs typeface="Calibri"/>
              </a:rPr>
              <a:t>		</a:t>
            </a:r>
            <a:r>
              <a:rPr lang="en-US" sz="2000" i="1" dirty="0" smtClean="0">
                <a:solidFill>
                  <a:srgbClr val="2B2B79"/>
                </a:solidFill>
                <a:cs typeface="Calibri"/>
              </a:rPr>
              <a:t>	</a:t>
            </a:r>
            <a:endParaRPr lang="en-US" sz="1800" dirty="0" smtClean="0">
              <a:solidFill>
                <a:srgbClr val="000090"/>
              </a:solidFill>
              <a:latin typeface="Calibri"/>
              <a:cs typeface="Calibri"/>
            </a:endParaRPr>
          </a:p>
        </p:txBody>
      </p:sp>
      <p:sp>
        <p:nvSpPr>
          <p:cNvPr id="7" name="Title 1"/>
          <p:cNvSpPr txBox="1">
            <a:spLocks/>
          </p:cNvSpPr>
          <p:nvPr/>
        </p:nvSpPr>
        <p:spPr>
          <a:xfrm>
            <a:off x="0" y="-24213"/>
            <a:ext cx="9144000" cy="1143000"/>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smtClean="0">
                <a:solidFill>
                  <a:schemeClr val="bg1"/>
                </a:solidFill>
                <a:latin typeface="Palatino"/>
                <a:ea typeface="ＭＳ Ｐゴシック" charset="0"/>
                <a:cs typeface="Palatino"/>
              </a:rPr>
              <a:t>US CLIVAR Mission</a:t>
            </a:r>
            <a:endParaRPr lang="en-US" sz="3600" dirty="0">
              <a:solidFill>
                <a:schemeClr val="bg1"/>
              </a:solidFill>
              <a:latin typeface="Palatino"/>
              <a:ea typeface="ＭＳ Ｐゴシック" charset="0"/>
              <a:cs typeface="Palatino"/>
            </a:endParaRPr>
          </a:p>
        </p:txBody>
      </p:sp>
      <p:pic>
        <p:nvPicPr>
          <p:cNvPr id="5" name="Picture 4"/>
          <p:cNvPicPr>
            <a:picLocks noChangeAspect="1"/>
          </p:cNvPicPr>
          <p:nvPr/>
        </p:nvPicPr>
        <p:blipFill>
          <a:blip r:embed="rId3"/>
          <a:stretch>
            <a:fillRect/>
          </a:stretch>
        </p:blipFill>
        <p:spPr>
          <a:xfrm>
            <a:off x="7879971" y="6032372"/>
            <a:ext cx="1264029" cy="825628"/>
          </a:xfrm>
          <a:prstGeom prst="rect">
            <a:avLst/>
          </a:prstGeom>
        </p:spPr>
      </p:pic>
    </p:spTree>
    <p:extLst>
      <p:ext uri="{BB962C8B-B14F-4D97-AF65-F5344CB8AC3E}">
        <p14:creationId xmlns:p14="http://schemas.microsoft.com/office/powerpoint/2010/main" val="7656594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xmlns:p14="http://schemas.microsoft.com/office/powerpoint/2010/main" spd="slow">
        <p:diamond/>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450"/>
            <a:ext cx="9144000" cy="1160638"/>
          </a:xfrm>
          <a:solidFill>
            <a:srgbClr val="4F81BD"/>
          </a:solidFill>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3600" dirty="0" smtClean="0">
                <a:solidFill>
                  <a:schemeClr val="bg1"/>
                </a:solidFill>
                <a:latin typeface="Palatino"/>
                <a:cs typeface="Palatino"/>
              </a:rPr>
              <a:t>Science Plan Chapters</a:t>
            </a:r>
            <a:endParaRPr lang="en-US" sz="3600" b="1" dirty="0">
              <a:solidFill>
                <a:schemeClr val="bg1"/>
              </a:solidFill>
              <a:latin typeface="Palatino"/>
              <a:ea typeface="ＭＳ Ｐゴシック" charset="0"/>
              <a:cs typeface="Palatino"/>
            </a:endParaRPr>
          </a:p>
        </p:txBody>
      </p:sp>
      <p:sp>
        <p:nvSpPr>
          <p:cNvPr id="6" name="Content Placeholder 2"/>
          <p:cNvSpPr txBox="1">
            <a:spLocks/>
          </p:cNvSpPr>
          <p:nvPr/>
        </p:nvSpPr>
        <p:spPr>
          <a:xfrm>
            <a:off x="457200" y="1417638"/>
            <a:ext cx="8229600" cy="49958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endParaRPr lang="en-US" sz="2000" b="1" dirty="0" smtClean="0">
              <a:solidFill>
                <a:srgbClr val="000090"/>
              </a:solidFill>
              <a:latin typeface="Calibri"/>
              <a:cs typeface="Calibri"/>
            </a:endParaRPr>
          </a:p>
          <a:p>
            <a:pPr marL="0" indent="0">
              <a:spcBef>
                <a:spcPts val="1200"/>
              </a:spcBef>
              <a:buNone/>
            </a:pPr>
            <a:r>
              <a:rPr lang="en-US" sz="2000" b="1" dirty="0" smtClean="0">
                <a:solidFill>
                  <a:srgbClr val="000090"/>
                </a:solidFill>
                <a:latin typeface="Calibri"/>
                <a:cs typeface="Calibri"/>
              </a:rPr>
              <a:t>Chapter </a:t>
            </a:r>
            <a:r>
              <a:rPr lang="en-US" sz="2000" b="1" dirty="0">
                <a:solidFill>
                  <a:srgbClr val="000090"/>
                </a:solidFill>
                <a:latin typeface="Calibri"/>
                <a:cs typeface="Calibri"/>
              </a:rPr>
              <a:t>1. </a:t>
            </a:r>
            <a:r>
              <a:rPr lang="en-US" sz="2000" b="1" dirty="0" smtClean="0">
                <a:solidFill>
                  <a:srgbClr val="000090"/>
                </a:solidFill>
                <a:latin typeface="Calibri"/>
                <a:cs typeface="Calibri"/>
              </a:rPr>
              <a:t>Introduction  </a:t>
            </a:r>
          </a:p>
          <a:p>
            <a:pPr marL="0" indent="0">
              <a:spcBef>
                <a:spcPts val="1200"/>
              </a:spcBef>
              <a:buNone/>
            </a:pPr>
            <a:r>
              <a:rPr lang="en-US" sz="2000" b="1" dirty="0" smtClean="0">
                <a:solidFill>
                  <a:srgbClr val="000090"/>
                </a:solidFill>
                <a:latin typeface="Calibri"/>
                <a:cs typeface="Calibri"/>
              </a:rPr>
              <a:t>Chapter </a:t>
            </a:r>
            <a:r>
              <a:rPr lang="en-US" sz="2000" b="1" dirty="0">
                <a:solidFill>
                  <a:srgbClr val="000090"/>
                </a:solidFill>
                <a:latin typeface="Calibri"/>
                <a:cs typeface="Calibri"/>
              </a:rPr>
              <a:t>2. </a:t>
            </a:r>
            <a:r>
              <a:rPr lang="en-US" sz="2000" b="1" dirty="0" smtClean="0">
                <a:solidFill>
                  <a:srgbClr val="000090"/>
                </a:solidFill>
                <a:latin typeface="Calibri"/>
                <a:cs typeface="Calibri"/>
              </a:rPr>
              <a:t>History and Achievements </a:t>
            </a:r>
          </a:p>
          <a:p>
            <a:pPr marL="0" indent="0">
              <a:spcBef>
                <a:spcPts val="1200"/>
              </a:spcBef>
              <a:buNone/>
            </a:pPr>
            <a:r>
              <a:rPr lang="en-US" sz="2000" b="1" dirty="0" smtClean="0">
                <a:solidFill>
                  <a:srgbClr val="000090"/>
                </a:solidFill>
                <a:latin typeface="Calibri"/>
                <a:cs typeface="Calibri"/>
              </a:rPr>
              <a:t>Chapter </a:t>
            </a:r>
            <a:r>
              <a:rPr lang="en-US" sz="2000" b="1" dirty="0">
                <a:solidFill>
                  <a:srgbClr val="000090"/>
                </a:solidFill>
                <a:latin typeface="Calibri"/>
                <a:cs typeface="Calibri"/>
              </a:rPr>
              <a:t>3</a:t>
            </a:r>
            <a:r>
              <a:rPr lang="en-US" sz="2000" b="1" dirty="0" smtClean="0">
                <a:solidFill>
                  <a:srgbClr val="000090"/>
                </a:solidFill>
                <a:latin typeface="Calibri"/>
                <a:cs typeface="Calibri"/>
              </a:rPr>
              <a:t>. </a:t>
            </a:r>
            <a:r>
              <a:rPr lang="en-US" sz="2000" b="1" dirty="0">
                <a:solidFill>
                  <a:srgbClr val="000090"/>
                </a:solidFill>
                <a:latin typeface="Calibri"/>
                <a:cs typeface="Calibri"/>
              </a:rPr>
              <a:t>Fundamental Science Questions  </a:t>
            </a:r>
            <a:endParaRPr lang="en-US" sz="2000" b="1" dirty="0" smtClean="0">
              <a:solidFill>
                <a:srgbClr val="000090"/>
              </a:solidFill>
              <a:latin typeface="Calibri"/>
              <a:cs typeface="Calibri"/>
            </a:endParaRPr>
          </a:p>
          <a:p>
            <a:pPr marL="0" indent="0">
              <a:spcBef>
                <a:spcPts val="1200"/>
              </a:spcBef>
              <a:buNone/>
            </a:pPr>
            <a:r>
              <a:rPr lang="en-US" sz="2000" b="1" dirty="0" smtClean="0">
                <a:solidFill>
                  <a:srgbClr val="000090"/>
                </a:solidFill>
                <a:latin typeface="Calibri"/>
                <a:cs typeface="Calibri"/>
              </a:rPr>
              <a:t>Chapter </a:t>
            </a:r>
            <a:r>
              <a:rPr lang="en-US" sz="2000" b="1" dirty="0">
                <a:solidFill>
                  <a:srgbClr val="000090"/>
                </a:solidFill>
                <a:latin typeface="Calibri"/>
                <a:cs typeface="Calibri"/>
              </a:rPr>
              <a:t>4. </a:t>
            </a:r>
            <a:r>
              <a:rPr lang="en-US" sz="2000" b="1" dirty="0" smtClean="0">
                <a:solidFill>
                  <a:srgbClr val="000090"/>
                </a:solidFill>
                <a:latin typeface="Calibri"/>
                <a:cs typeface="Calibri"/>
              </a:rPr>
              <a:t>Goals</a:t>
            </a:r>
            <a:endParaRPr lang="en-US" sz="2000" b="1" dirty="0">
              <a:solidFill>
                <a:srgbClr val="000090"/>
              </a:solidFill>
              <a:latin typeface="Calibri"/>
              <a:cs typeface="Calibri"/>
            </a:endParaRPr>
          </a:p>
          <a:p>
            <a:pPr marL="0" indent="0">
              <a:spcBef>
                <a:spcPts val="1200"/>
              </a:spcBef>
              <a:buNone/>
            </a:pPr>
            <a:r>
              <a:rPr lang="en-US" sz="2000" b="1" dirty="0" smtClean="0">
                <a:solidFill>
                  <a:srgbClr val="000090"/>
                </a:solidFill>
                <a:latin typeface="Calibri"/>
                <a:cs typeface="Calibri"/>
              </a:rPr>
              <a:t>Chapter 5. Research Challenges</a:t>
            </a:r>
          </a:p>
          <a:p>
            <a:pPr marL="0" indent="0">
              <a:spcBef>
                <a:spcPts val="1200"/>
              </a:spcBef>
              <a:buNone/>
            </a:pPr>
            <a:r>
              <a:rPr lang="en-US" sz="2000" b="1" dirty="0" smtClean="0">
                <a:solidFill>
                  <a:srgbClr val="000090"/>
                </a:solidFill>
                <a:latin typeface="Calibri"/>
                <a:cs typeface="Calibri"/>
              </a:rPr>
              <a:t>Chapter </a:t>
            </a:r>
            <a:r>
              <a:rPr lang="en-US" sz="2000" b="1" dirty="0">
                <a:solidFill>
                  <a:srgbClr val="000090"/>
                </a:solidFill>
                <a:latin typeface="Calibri"/>
                <a:cs typeface="Calibri"/>
              </a:rPr>
              <a:t>6. </a:t>
            </a:r>
            <a:r>
              <a:rPr lang="en-US" sz="2000" b="1" dirty="0" smtClean="0">
                <a:solidFill>
                  <a:srgbClr val="000090"/>
                </a:solidFill>
                <a:latin typeface="Calibri"/>
                <a:cs typeface="Calibri"/>
              </a:rPr>
              <a:t>Cross-</a:t>
            </a:r>
            <a:r>
              <a:rPr lang="en-US" sz="2000" b="1" dirty="0">
                <a:solidFill>
                  <a:srgbClr val="000090"/>
                </a:solidFill>
                <a:latin typeface="Calibri"/>
                <a:cs typeface="Calibri"/>
              </a:rPr>
              <a:t>C</a:t>
            </a:r>
            <a:r>
              <a:rPr lang="en-US" sz="2000" b="1" dirty="0" smtClean="0">
                <a:solidFill>
                  <a:srgbClr val="000090"/>
                </a:solidFill>
                <a:latin typeface="Calibri"/>
                <a:cs typeface="Calibri"/>
              </a:rPr>
              <a:t>utting </a:t>
            </a:r>
            <a:r>
              <a:rPr lang="en-US" sz="2000" b="1" dirty="0">
                <a:solidFill>
                  <a:srgbClr val="000090"/>
                </a:solidFill>
                <a:latin typeface="Calibri"/>
                <a:cs typeface="Calibri"/>
              </a:rPr>
              <a:t>Strategies </a:t>
            </a:r>
            <a:endParaRPr lang="en-US" sz="2000" b="1" dirty="0" smtClean="0">
              <a:solidFill>
                <a:srgbClr val="000090"/>
              </a:solidFill>
              <a:latin typeface="Calibri"/>
              <a:cs typeface="Calibri"/>
            </a:endParaRPr>
          </a:p>
          <a:p>
            <a:pPr marL="0" indent="0">
              <a:spcBef>
                <a:spcPts val="1200"/>
              </a:spcBef>
              <a:buNone/>
            </a:pPr>
            <a:r>
              <a:rPr lang="en-US" sz="2000" b="1" dirty="0" smtClean="0">
                <a:solidFill>
                  <a:srgbClr val="000090"/>
                </a:solidFill>
                <a:latin typeface="Calibri"/>
                <a:cs typeface="Calibri"/>
              </a:rPr>
              <a:t>Chapter 7. Management and Implementation Activities</a:t>
            </a:r>
          </a:p>
          <a:p>
            <a:pPr marL="0" indent="0">
              <a:spcBef>
                <a:spcPts val="1200"/>
              </a:spcBef>
              <a:buNone/>
            </a:pPr>
            <a:r>
              <a:rPr lang="en-US" sz="2000" b="1" dirty="0" smtClean="0">
                <a:solidFill>
                  <a:srgbClr val="000090"/>
                </a:solidFill>
                <a:latin typeface="Calibri"/>
                <a:cs typeface="Calibri"/>
              </a:rPr>
              <a:t>Chapter 8. Program Cooperation and Coordination</a:t>
            </a:r>
            <a:endParaRPr lang="en-US" sz="2000" b="1" dirty="0">
              <a:solidFill>
                <a:srgbClr val="000090"/>
              </a:solidFill>
              <a:latin typeface="Calibri"/>
              <a:cs typeface="Calibri"/>
            </a:endParaRPr>
          </a:p>
        </p:txBody>
      </p:sp>
      <p:pic>
        <p:nvPicPr>
          <p:cNvPr id="7" name="Picture 6"/>
          <p:cNvPicPr>
            <a:picLocks noChangeAspect="1"/>
          </p:cNvPicPr>
          <p:nvPr/>
        </p:nvPicPr>
        <p:blipFill>
          <a:blip r:embed="rId3"/>
          <a:stretch>
            <a:fillRect/>
          </a:stretch>
        </p:blipFill>
        <p:spPr>
          <a:xfrm>
            <a:off x="7879971" y="6032372"/>
            <a:ext cx="1264029" cy="825628"/>
          </a:xfrm>
          <a:prstGeom prst="rect">
            <a:avLst/>
          </a:prstGeom>
        </p:spPr>
      </p:pic>
    </p:spTree>
    <p:extLst>
      <p:ext uri="{BB962C8B-B14F-4D97-AF65-F5344CB8AC3E}">
        <p14:creationId xmlns:p14="http://schemas.microsoft.com/office/powerpoint/2010/main" val="1658233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13"/>
            <a:ext cx="9144000" cy="1143000"/>
          </a:xfrm>
          <a:solidFill>
            <a:srgbClr val="4F81BD"/>
          </a:solidFill>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3600" dirty="0" smtClean="0">
                <a:solidFill>
                  <a:schemeClr val="bg1"/>
                </a:solidFill>
                <a:latin typeface="Palatino"/>
                <a:cs typeface="Palatino"/>
              </a:rPr>
              <a:t>Fundamental Science Questions</a:t>
            </a:r>
            <a:endParaRPr lang="en-US" sz="3600" b="1" dirty="0">
              <a:solidFill>
                <a:schemeClr val="bg1"/>
              </a:solidFill>
              <a:latin typeface="Palatino"/>
              <a:ea typeface="ＭＳ Ｐゴシック" charset="0"/>
              <a:cs typeface="Palatino"/>
            </a:endParaRPr>
          </a:p>
        </p:txBody>
      </p:sp>
      <p:sp>
        <p:nvSpPr>
          <p:cNvPr id="3" name="Content Placeholder 2"/>
          <p:cNvSpPr>
            <a:spLocks noGrp="1"/>
          </p:cNvSpPr>
          <p:nvPr>
            <p:ph idx="1"/>
          </p:nvPr>
        </p:nvSpPr>
        <p:spPr>
          <a:xfrm>
            <a:off x="457200" y="1288896"/>
            <a:ext cx="8229600" cy="926921"/>
          </a:xfrm>
        </p:spPr>
        <p:txBody>
          <a:bodyPr>
            <a:normAutofit/>
          </a:bodyPr>
          <a:lstStyle/>
          <a:p>
            <a:pPr marL="0" indent="0">
              <a:buNone/>
            </a:pPr>
            <a:endParaRPr lang="en-US" sz="800" dirty="0" smtClean="0">
              <a:solidFill>
                <a:srgbClr val="000090"/>
              </a:solidFill>
              <a:latin typeface="Palatino"/>
              <a:cs typeface="Palatino"/>
            </a:endParaRPr>
          </a:p>
          <a:p>
            <a:pPr marL="0" indent="0">
              <a:buNone/>
            </a:pPr>
            <a:r>
              <a:rPr lang="en-US" sz="2000" dirty="0">
                <a:solidFill>
                  <a:srgbClr val="000090"/>
                </a:solidFill>
              </a:rPr>
              <a:t>These advances have been motivated by fundamental science questions, which guide and drive </a:t>
            </a:r>
            <a:r>
              <a:rPr lang="en-US" sz="2000" dirty="0" smtClean="0">
                <a:solidFill>
                  <a:srgbClr val="000090"/>
                </a:solidFill>
              </a:rPr>
              <a:t>US </a:t>
            </a:r>
            <a:r>
              <a:rPr lang="en-US" sz="2000" dirty="0">
                <a:solidFill>
                  <a:srgbClr val="000090"/>
                </a:solidFill>
              </a:rPr>
              <a:t>CLIVAR activities. </a:t>
            </a:r>
            <a:endParaRPr lang="en-US" sz="2000" dirty="0" smtClean="0">
              <a:solidFill>
                <a:srgbClr val="000090"/>
              </a:solidFill>
            </a:endParaRPr>
          </a:p>
        </p:txBody>
      </p:sp>
      <p:pic>
        <p:nvPicPr>
          <p:cNvPr id="5" name="Picture 4"/>
          <p:cNvPicPr>
            <a:picLocks noChangeAspect="1"/>
          </p:cNvPicPr>
          <p:nvPr/>
        </p:nvPicPr>
        <p:blipFill>
          <a:blip r:embed="rId3"/>
          <a:stretch>
            <a:fillRect/>
          </a:stretch>
        </p:blipFill>
        <p:spPr>
          <a:xfrm>
            <a:off x="7879971" y="6032372"/>
            <a:ext cx="1264029" cy="825628"/>
          </a:xfrm>
          <a:prstGeom prst="rect">
            <a:avLst/>
          </a:prstGeom>
        </p:spPr>
      </p:pic>
      <p:pic>
        <p:nvPicPr>
          <p:cNvPr id="4" name="Picture 3"/>
          <p:cNvPicPr>
            <a:picLocks noChangeAspect="1"/>
          </p:cNvPicPr>
          <p:nvPr/>
        </p:nvPicPr>
        <p:blipFill>
          <a:blip r:embed="rId4"/>
          <a:stretch>
            <a:fillRect/>
          </a:stretch>
        </p:blipFill>
        <p:spPr>
          <a:xfrm>
            <a:off x="5633157" y="2608637"/>
            <a:ext cx="3287815" cy="2244291"/>
          </a:xfrm>
          <a:prstGeom prst="rect">
            <a:avLst/>
          </a:prstGeom>
        </p:spPr>
      </p:pic>
      <p:sp>
        <p:nvSpPr>
          <p:cNvPr id="7" name="TextBox 6"/>
          <p:cNvSpPr txBox="1"/>
          <p:nvPr/>
        </p:nvSpPr>
        <p:spPr>
          <a:xfrm>
            <a:off x="457200" y="2215817"/>
            <a:ext cx="5175957" cy="4601260"/>
          </a:xfrm>
          <a:prstGeom prst="rect">
            <a:avLst/>
          </a:prstGeom>
          <a:noFill/>
        </p:spPr>
        <p:txBody>
          <a:bodyPr wrap="square" rtlCol="0">
            <a:spAutoFit/>
          </a:bodyPr>
          <a:lstStyle/>
          <a:p>
            <a:endParaRPr lang="en-US" sz="700" dirty="0">
              <a:solidFill>
                <a:srgbClr val="000090"/>
              </a:solidFill>
            </a:endParaRPr>
          </a:p>
          <a:p>
            <a:pPr marL="285750" lvl="0" indent="-285750">
              <a:buFont typeface="Arial"/>
              <a:buChar char="•"/>
            </a:pPr>
            <a:r>
              <a:rPr lang="en-US" sz="2000" dirty="0">
                <a:solidFill>
                  <a:srgbClr val="000090"/>
                </a:solidFill>
              </a:rPr>
              <a:t>What </a:t>
            </a:r>
            <a:r>
              <a:rPr lang="en-US" sz="2000" b="1" dirty="0">
                <a:solidFill>
                  <a:srgbClr val="000090"/>
                </a:solidFill>
              </a:rPr>
              <a:t>processes</a:t>
            </a:r>
            <a:r>
              <a:rPr lang="en-US" sz="2000" dirty="0">
                <a:solidFill>
                  <a:srgbClr val="000090"/>
                </a:solidFill>
              </a:rPr>
              <a:t> are critical for determining climate variability and change related to the ocean?</a:t>
            </a:r>
          </a:p>
          <a:p>
            <a:pPr marL="285750" lvl="0" indent="-285750">
              <a:buFont typeface="Arial"/>
              <a:buChar char="•"/>
            </a:pPr>
            <a:endParaRPr lang="en-US" sz="1600" dirty="0">
              <a:solidFill>
                <a:srgbClr val="000090"/>
              </a:solidFill>
            </a:endParaRPr>
          </a:p>
          <a:p>
            <a:pPr marL="285750" lvl="0" indent="-285750">
              <a:buFont typeface="Arial"/>
              <a:buChar char="•"/>
            </a:pPr>
            <a:r>
              <a:rPr lang="en-US" sz="2000" dirty="0">
                <a:solidFill>
                  <a:srgbClr val="000090"/>
                </a:solidFill>
              </a:rPr>
              <a:t>What are the </a:t>
            </a:r>
            <a:r>
              <a:rPr lang="en-US" sz="2000" b="1" dirty="0">
                <a:solidFill>
                  <a:srgbClr val="000090"/>
                </a:solidFill>
              </a:rPr>
              <a:t>connections and feedbacks </a:t>
            </a:r>
            <a:r>
              <a:rPr lang="en-US" sz="2000" dirty="0">
                <a:solidFill>
                  <a:srgbClr val="000090"/>
                </a:solidFill>
              </a:rPr>
              <a:t>between oceanic climate variability and other components of the Earth's climate system?</a:t>
            </a:r>
          </a:p>
          <a:p>
            <a:pPr marL="285750" lvl="0" indent="-285750">
              <a:buFont typeface="Arial"/>
              <a:buChar char="•"/>
            </a:pPr>
            <a:endParaRPr lang="en-US" sz="1600" dirty="0">
              <a:solidFill>
                <a:srgbClr val="000090"/>
              </a:solidFill>
            </a:endParaRPr>
          </a:p>
          <a:p>
            <a:pPr marL="285750" lvl="0" indent="-285750">
              <a:buFont typeface="Arial"/>
              <a:buChar char="•"/>
            </a:pPr>
            <a:r>
              <a:rPr lang="en-US" sz="2000" dirty="0">
                <a:solidFill>
                  <a:srgbClr val="000090"/>
                </a:solidFill>
              </a:rPr>
              <a:t>How </a:t>
            </a:r>
            <a:r>
              <a:rPr lang="en-US" sz="2000" b="1" dirty="0">
                <a:solidFill>
                  <a:srgbClr val="000090"/>
                </a:solidFill>
              </a:rPr>
              <a:t>predictable</a:t>
            </a:r>
            <a:r>
              <a:rPr lang="en-US" sz="2000" dirty="0">
                <a:solidFill>
                  <a:srgbClr val="000090"/>
                </a:solidFill>
              </a:rPr>
              <a:t> is the climate on different time and space scales?</a:t>
            </a:r>
          </a:p>
          <a:p>
            <a:pPr marL="285750" lvl="0" indent="-285750">
              <a:buFont typeface="Arial"/>
              <a:buChar char="•"/>
            </a:pPr>
            <a:endParaRPr lang="en-US" sz="1600" dirty="0">
              <a:solidFill>
                <a:srgbClr val="000090"/>
              </a:solidFill>
            </a:endParaRPr>
          </a:p>
          <a:p>
            <a:pPr marL="285750" lvl="0" indent="-285750">
              <a:buFont typeface="Arial"/>
              <a:buChar char="•"/>
            </a:pPr>
            <a:r>
              <a:rPr lang="en-US" sz="2000" dirty="0">
                <a:solidFill>
                  <a:srgbClr val="000090"/>
                </a:solidFill>
              </a:rPr>
              <a:t>What determines </a:t>
            </a:r>
            <a:r>
              <a:rPr lang="en-US" sz="2000" b="1" dirty="0">
                <a:solidFill>
                  <a:srgbClr val="000090"/>
                </a:solidFill>
              </a:rPr>
              <a:t>regional expressions </a:t>
            </a:r>
            <a:r>
              <a:rPr lang="en-US" sz="2000" dirty="0">
                <a:solidFill>
                  <a:srgbClr val="000090"/>
                </a:solidFill>
              </a:rPr>
              <a:t>of climate variability and change?</a:t>
            </a:r>
          </a:p>
          <a:p>
            <a:endParaRPr lang="en-US" dirty="0"/>
          </a:p>
        </p:txBody>
      </p:sp>
      <p:sp>
        <p:nvSpPr>
          <p:cNvPr id="8" name="Rectangle 7"/>
          <p:cNvSpPr/>
          <p:nvPr/>
        </p:nvSpPr>
        <p:spPr>
          <a:xfrm>
            <a:off x="5862099" y="2401795"/>
            <a:ext cx="2944853" cy="291712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latin typeface="Calibri"/>
              <a:cs typeface="Calibri"/>
            </a:endParaRPr>
          </a:p>
        </p:txBody>
      </p:sp>
      <p:sp>
        <p:nvSpPr>
          <p:cNvPr id="9" name="TextBox 8"/>
          <p:cNvSpPr txBox="1"/>
          <p:nvPr/>
        </p:nvSpPr>
        <p:spPr>
          <a:xfrm>
            <a:off x="7214973" y="4958789"/>
            <a:ext cx="1492140" cy="276999"/>
          </a:xfrm>
          <a:prstGeom prst="rect">
            <a:avLst/>
          </a:prstGeom>
          <a:noFill/>
        </p:spPr>
        <p:txBody>
          <a:bodyPr wrap="none" rtlCol="0">
            <a:spAutoFit/>
          </a:bodyPr>
          <a:lstStyle/>
          <a:p>
            <a:r>
              <a:rPr lang="en-US" sz="1200" i="1" dirty="0">
                <a:cs typeface="Calibri"/>
              </a:rPr>
              <a:t>Source: CCSP </a:t>
            </a:r>
            <a:r>
              <a:rPr lang="en-US" sz="1200" i="1" dirty="0" smtClean="0">
                <a:cs typeface="Calibri"/>
              </a:rPr>
              <a:t>SAP1.3</a:t>
            </a:r>
            <a:endParaRPr lang="en-US" sz="1200" i="1" dirty="0">
              <a:cs typeface="Calibri"/>
            </a:endParaRPr>
          </a:p>
        </p:txBody>
      </p:sp>
    </p:spTree>
    <p:extLst>
      <p:ext uri="{BB962C8B-B14F-4D97-AF65-F5344CB8AC3E}">
        <p14:creationId xmlns:p14="http://schemas.microsoft.com/office/powerpoint/2010/main" val="19380281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18787"/>
            <a:ext cx="8706133" cy="5440362"/>
          </a:xfrm>
          <a:noFill/>
        </p:spPr>
        <p:txBody>
          <a:bodyPr>
            <a:normAutofit/>
          </a:bodyPr>
          <a:lstStyle/>
          <a:p>
            <a:pPr marL="400050" lvl="1" indent="0">
              <a:spcBef>
                <a:spcPts val="0"/>
              </a:spcBef>
              <a:buNone/>
            </a:pPr>
            <a:endParaRPr lang="en-US" sz="1800" dirty="0" smtClean="0">
              <a:solidFill>
                <a:srgbClr val="000090"/>
              </a:solidFill>
            </a:endParaRPr>
          </a:p>
          <a:p>
            <a:pPr marL="857250" lvl="1" indent="-457200">
              <a:spcBef>
                <a:spcPts val="0"/>
              </a:spcBef>
              <a:buFont typeface="+mj-lt"/>
              <a:buAutoNum type="arabicParenR"/>
            </a:pPr>
            <a:r>
              <a:rPr lang="en-US" sz="1800" dirty="0" smtClean="0">
                <a:solidFill>
                  <a:srgbClr val="000090"/>
                </a:solidFill>
              </a:rPr>
              <a:t>Understand </a:t>
            </a:r>
            <a:r>
              <a:rPr lang="en-US" sz="1800" dirty="0">
                <a:solidFill>
                  <a:srgbClr val="000090"/>
                </a:solidFill>
              </a:rPr>
              <a:t>the </a:t>
            </a:r>
            <a:r>
              <a:rPr lang="en-US" sz="1800" b="1" dirty="0">
                <a:solidFill>
                  <a:srgbClr val="000090"/>
                </a:solidFill>
              </a:rPr>
              <a:t>role of the oceans </a:t>
            </a:r>
            <a:r>
              <a:rPr lang="en-US" sz="1800" dirty="0">
                <a:solidFill>
                  <a:srgbClr val="000090"/>
                </a:solidFill>
              </a:rPr>
              <a:t>in climate variability on different time scales</a:t>
            </a:r>
            <a:r>
              <a:rPr lang="en-US" sz="1800" dirty="0" smtClean="0">
                <a:solidFill>
                  <a:srgbClr val="000090"/>
                </a:solidFill>
              </a:rPr>
              <a:t>.</a:t>
            </a:r>
          </a:p>
          <a:p>
            <a:pPr marL="1257300" lvl="2" indent="-457200">
              <a:spcBef>
                <a:spcPts val="0"/>
              </a:spcBef>
              <a:buFont typeface="Lucida Grande"/>
              <a:buChar char="-"/>
            </a:pPr>
            <a:endParaRPr lang="en-US" sz="1400" dirty="0">
              <a:solidFill>
                <a:srgbClr val="000090"/>
              </a:solidFill>
            </a:endParaRPr>
          </a:p>
          <a:p>
            <a:pPr marL="857250" lvl="1" indent="-457200">
              <a:spcBef>
                <a:spcPts val="0"/>
              </a:spcBef>
              <a:buFont typeface="+mj-lt"/>
              <a:buAutoNum type="arabicParenR"/>
            </a:pPr>
            <a:r>
              <a:rPr lang="en-US" sz="1800" dirty="0" smtClean="0">
                <a:solidFill>
                  <a:srgbClr val="000090"/>
                </a:solidFill>
              </a:rPr>
              <a:t>Understand </a:t>
            </a:r>
            <a:r>
              <a:rPr lang="en-US" sz="1800" dirty="0">
                <a:solidFill>
                  <a:srgbClr val="000090"/>
                </a:solidFill>
              </a:rPr>
              <a:t>the </a:t>
            </a:r>
            <a:r>
              <a:rPr lang="en-US" sz="1800" b="1" dirty="0">
                <a:solidFill>
                  <a:srgbClr val="000090"/>
                </a:solidFill>
              </a:rPr>
              <a:t>processes</a:t>
            </a:r>
            <a:r>
              <a:rPr lang="en-US" sz="1800" dirty="0">
                <a:solidFill>
                  <a:srgbClr val="000090"/>
                </a:solidFill>
              </a:rPr>
              <a:t> that contribute to climate change and variability in the past, present, and future</a:t>
            </a:r>
            <a:r>
              <a:rPr lang="en-US" sz="1800" dirty="0" smtClean="0">
                <a:solidFill>
                  <a:srgbClr val="000090"/>
                </a:solidFill>
              </a:rPr>
              <a:t>.</a:t>
            </a:r>
          </a:p>
          <a:p>
            <a:pPr marL="1257300" lvl="2" indent="-457200">
              <a:spcBef>
                <a:spcPts val="0"/>
              </a:spcBef>
              <a:buFont typeface="Lucida Grande"/>
              <a:buChar char="-"/>
            </a:pPr>
            <a:endParaRPr lang="en-US" sz="1400" dirty="0" smtClean="0">
              <a:solidFill>
                <a:srgbClr val="000090"/>
              </a:solidFill>
            </a:endParaRPr>
          </a:p>
          <a:p>
            <a:pPr marL="857250" lvl="1" indent="-457200">
              <a:spcBef>
                <a:spcPts val="0"/>
              </a:spcBef>
              <a:buFont typeface="+mj-lt"/>
              <a:buAutoNum type="arabicParenR"/>
            </a:pPr>
            <a:r>
              <a:rPr lang="en-US" sz="1800" dirty="0" smtClean="0">
                <a:solidFill>
                  <a:srgbClr val="000090"/>
                </a:solidFill>
              </a:rPr>
              <a:t>Better </a:t>
            </a:r>
            <a:r>
              <a:rPr lang="en-US" sz="1800" b="1" dirty="0">
                <a:solidFill>
                  <a:srgbClr val="000090"/>
                </a:solidFill>
              </a:rPr>
              <a:t>quantify uncertainties </a:t>
            </a:r>
            <a:r>
              <a:rPr lang="en-US" sz="1800" dirty="0">
                <a:solidFill>
                  <a:srgbClr val="000090"/>
                </a:solidFill>
              </a:rPr>
              <a:t>in the </a:t>
            </a:r>
            <a:r>
              <a:rPr lang="en-US" sz="1800" dirty="0" smtClean="0">
                <a:solidFill>
                  <a:srgbClr val="000090"/>
                </a:solidFill>
              </a:rPr>
              <a:t>observations, simulations, predictions </a:t>
            </a:r>
            <a:r>
              <a:rPr lang="en-US" sz="1800" dirty="0">
                <a:solidFill>
                  <a:srgbClr val="000090"/>
                </a:solidFill>
              </a:rPr>
              <a:t>and projections of climate variability and change. </a:t>
            </a:r>
            <a:endParaRPr lang="en-US" sz="1800" dirty="0" smtClean="0">
              <a:solidFill>
                <a:srgbClr val="000090"/>
              </a:solidFill>
            </a:endParaRPr>
          </a:p>
          <a:p>
            <a:pPr marL="857250" lvl="1" indent="-457200">
              <a:spcBef>
                <a:spcPts val="0"/>
              </a:spcBef>
              <a:buFont typeface="+mj-lt"/>
              <a:buAutoNum type="arabicParenR"/>
            </a:pPr>
            <a:endParaRPr lang="en-US" sz="1800" dirty="0">
              <a:solidFill>
                <a:srgbClr val="000090"/>
              </a:solidFill>
            </a:endParaRPr>
          </a:p>
          <a:p>
            <a:pPr marL="857250" lvl="1" indent="-457200">
              <a:spcBef>
                <a:spcPts val="0"/>
              </a:spcBef>
              <a:buFont typeface="+mj-lt"/>
              <a:buAutoNum type="arabicParenR"/>
            </a:pPr>
            <a:r>
              <a:rPr lang="en-US" sz="1800" dirty="0" smtClean="0">
                <a:solidFill>
                  <a:srgbClr val="000090"/>
                </a:solidFill>
              </a:rPr>
              <a:t>Improve </a:t>
            </a:r>
            <a:r>
              <a:rPr lang="en-US" sz="1800" dirty="0">
                <a:solidFill>
                  <a:srgbClr val="000090"/>
                </a:solidFill>
              </a:rPr>
              <a:t>the </a:t>
            </a:r>
            <a:r>
              <a:rPr lang="en-US" sz="1800" b="1" dirty="0">
                <a:solidFill>
                  <a:srgbClr val="000090"/>
                </a:solidFill>
              </a:rPr>
              <a:t>development and evaluation of climate </a:t>
            </a:r>
            <a:r>
              <a:rPr lang="en-US" sz="1800" b="1" dirty="0" smtClean="0">
                <a:solidFill>
                  <a:srgbClr val="000090"/>
                </a:solidFill>
              </a:rPr>
              <a:t>simulations and predictions.</a:t>
            </a:r>
          </a:p>
          <a:p>
            <a:pPr marL="1257300" lvl="2" indent="-457200">
              <a:spcBef>
                <a:spcPts val="0"/>
              </a:spcBef>
              <a:buFont typeface="Lucida Grande"/>
              <a:buChar char="-"/>
            </a:pPr>
            <a:endParaRPr lang="en-US" sz="1800" b="1" dirty="0">
              <a:solidFill>
                <a:srgbClr val="000090"/>
              </a:solidFill>
            </a:endParaRPr>
          </a:p>
          <a:p>
            <a:pPr marL="857250" lvl="1" indent="-457200">
              <a:spcBef>
                <a:spcPts val="0"/>
              </a:spcBef>
              <a:buFont typeface="+mj-lt"/>
              <a:buAutoNum type="arabicParenR"/>
            </a:pPr>
            <a:r>
              <a:rPr lang="en-US" sz="1800" b="1" dirty="0" smtClean="0">
                <a:solidFill>
                  <a:srgbClr val="000090"/>
                </a:solidFill>
              </a:rPr>
              <a:t>Collaborate </a:t>
            </a:r>
            <a:r>
              <a:rPr lang="en-US" sz="1800" b="1" dirty="0">
                <a:solidFill>
                  <a:srgbClr val="000090"/>
                </a:solidFill>
              </a:rPr>
              <a:t>with </a:t>
            </a:r>
            <a:r>
              <a:rPr lang="en-US" sz="1800" b="1" dirty="0" smtClean="0">
                <a:solidFill>
                  <a:srgbClr val="000090"/>
                </a:solidFill>
              </a:rPr>
              <a:t>research and operational </a:t>
            </a:r>
            <a:r>
              <a:rPr lang="en-US" sz="1800" b="1" dirty="0">
                <a:solidFill>
                  <a:srgbClr val="000090"/>
                </a:solidFill>
              </a:rPr>
              <a:t>communities </a:t>
            </a:r>
            <a:r>
              <a:rPr lang="en-US" sz="1800" dirty="0">
                <a:solidFill>
                  <a:srgbClr val="000090"/>
                </a:solidFill>
              </a:rPr>
              <a:t>that develop and use climate </a:t>
            </a:r>
            <a:r>
              <a:rPr lang="en-US" sz="1800" dirty="0" smtClean="0">
                <a:solidFill>
                  <a:srgbClr val="000090"/>
                </a:solidFill>
              </a:rPr>
              <a:t>information.</a:t>
            </a:r>
          </a:p>
          <a:p>
            <a:pPr marL="400050" lvl="1" indent="0">
              <a:spcBef>
                <a:spcPts val="0"/>
              </a:spcBef>
              <a:buNone/>
            </a:pPr>
            <a:endParaRPr lang="en-US" sz="1600" dirty="0">
              <a:solidFill>
                <a:srgbClr val="000090"/>
              </a:solidFill>
            </a:endParaRPr>
          </a:p>
          <a:p>
            <a:pPr marL="400050" lvl="1" indent="0">
              <a:lnSpc>
                <a:spcPct val="90000"/>
              </a:lnSpc>
              <a:buFont typeface="Arial" charset="0"/>
              <a:buNone/>
            </a:pPr>
            <a:endParaRPr lang="en-US" sz="1800" dirty="0">
              <a:solidFill>
                <a:srgbClr val="000090"/>
              </a:solidFill>
              <a:latin typeface="Calibri"/>
              <a:cs typeface="Calibri"/>
            </a:endParaRPr>
          </a:p>
        </p:txBody>
      </p:sp>
      <p:sp>
        <p:nvSpPr>
          <p:cNvPr id="5" name="Title 1"/>
          <p:cNvSpPr txBox="1">
            <a:spLocks/>
          </p:cNvSpPr>
          <p:nvPr/>
        </p:nvSpPr>
        <p:spPr>
          <a:xfrm>
            <a:off x="0" y="-24213"/>
            <a:ext cx="9144000" cy="1143000"/>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smtClean="0">
                <a:solidFill>
                  <a:schemeClr val="bg1"/>
                </a:solidFill>
                <a:latin typeface="Palatino"/>
                <a:cs typeface="Palatino"/>
              </a:rPr>
              <a:t>US CLIVAR Goals</a:t>
            </a:r>
            <a:endParaRPr lang="en-US" sz="3600" b="1" dirty="0">
              <a:solidFill>
                <a:schemeClr val="bg1"/>
              </a:solidFill>
              <a:latin typeface="Palatino"/>
              <a:ea typeface="ＭＳ Ｐゴシック" charset="0"/>
              <a:cs typeface="Palatino"/>
            </a:endParaRPr>
          </a:p>
        </p:txBody>
      </p:sp>
      <p:pic>
        <p:nvPicPr>
          <p:cNvPr id="6" name="Picture 5"/>
          <p:cNvPicPr>
            <a:picLocks noChangeAspect="1"/>
          </p:cNvPicPr>
          <p:nvPr/>
        </p:nvPicPr>
        <p:blipFill>
          <a:blip r:embed="rId3"/>
          <a:stretch>
            <a:fillRect/>
          </a:stretch>
        </p:blipFill>
        <p:spPr>
          <a:xfrm>
            <a:off x="7879971" y="6032372"/>
            <a:ext cx="1264029" cy="825628"/>
          </a:xfrm>
          <a:prstGeom prst="rect">
            <a:avLst/>
          </a:prstGeom>
        </p:spPr>
      </p:pic>
      <p:sp>
        <p:nvSpPr>
          <p:cNvPr id="7" name="TextBox 6"/>
          <p:cNvSpPr txBox="1"/>
          <p:nvPr/>
        </p:nvSpPr>
        <p:spPr>
          <a:xfrm>
            <a:off x="2331452" y="6112100"/>
            <a:ext cx="4434118" cy="600164"/>
          </a:xfrm>
          <a:prstGeom prst="rect">
            <a:avLst/>
          </a:prstGeom>
          <a:noFill/>
        </p:spPr>
        <p:txBody>
          <a:bodyPr wrap="square" rtlCol="0">
            <a:spAutoFit/>
          </a:bodyPr>
          <a:lstStyle/>
          <a:p>
            <a:r>
              <a:rPr lang="en-US" sz="1100" i="1" kern="1200" dirty="0">
                <a:latin typeface="Calibri"/>
                <a:cs typeface="Calibri"/>
              </a:rPr>
              <a:t>Time evolution of annual mean of global sea surface temperature anomaly from ERSST (bar) and </a:t>
            </a:r>
            <a:r>
              <a:rPr lang="en-US" sz="1100" i="1" kern="1200" dirty="0" err="1">
                <a:latin typeface="Calibri"/>
                <a:cs typeface="Calibri"/>
              </a:rPr>
              <a:t>HadISST</a:t>
            </a:r>
            <a:r>
              <a:rPr lang="en-US" sz="1100" i="1" kern="1200" dirty="0">
                <a:latin typeface="Calibri"/>
                <a:cs typeface="Calibri"/>
              </a:rPr>
              <a:t> (blue line) for 1950-2011 and OISST (black line) for 1982-2011</a:t>
            </a:r>
            <a:r>
              <a:rPr lang="en-US" sz="1100" i="1" kern="1200" dirty="0" smtClean="0">
                <a:latin typeface="Calibri"/>
                <a:cs typeface="Calibri"/>
              </a:rPr>
              <a:t>.  Source: BAMS, State of the Climate in 2011</a:t>
            </a: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2331453" y="4702710"/>
            <a:ext cx="4461500" cy="1455556"/>
          </a:xfrm>
          <a:prstGeom prst="rect">
            <a:avLst/>
          </a:prstGeom>
        </p:spPr>
      </p:pic>
      <p:sp>
        <p:nvSpPr>
          <p:cNvPr id="9" name="Rectangle 8"/>
          <p:cNvSpPr/>
          <p:nvPr/>
        </p:nvSpPr>
        <p:spPr>
          <a:xfrm>
            <a:off x="2331452" y="4638771"/>
            <a:ext cx="4434118" cy="210037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5992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13"/>
            <a:ext cx="9144000" cy="1143000"/>
          </a:xfrm>
          <a:solidFill>
            <a:srgbClr val="558ED5"/>
          </a:solidFill>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sp>
        <p:nvSpPr>
          <p:cNvPr id="3" name="Content Placeholder 2"/>
          <p:cNvSpPr>
            <a:spLocks noGrp="1"/>
          </p:cNvSpPr>
          <p:nvPr>
            <p:ph idx="1"/>
          </p:nvPr>
        </p:nvSpPr>
        <p:spPr>
          <a:xfrm>
            <a:off x="457200" y="1288897"/>
            <a:ext cx="8229600" cy="5418512"/>
          </a:xfrm>
        </p:spPr>
        <p:txBody>
          <a:bodyPr>
            <a:normAutofit/>
          </a:bodyPr>
          <a:lstStyle/>
          <a:p>
            <a:pPr marL="0" indent="0">
              <a:spcBef>
                <a:spcPts val="0"/>
              </a:spcBef>
              <a:buNone/>
            </a:pPr>
            <a:endParaRPr lang="en-US" sz="900" u="sng" dirty="0" smtClean="0">
              <a:solidFill>
                <a:srgbClr val="000090"/>
              </a:solidFill>
              <a:latin typeface="Calibri"/>
              <a:cs typeface="Calibri"/>
            </a:endParaRPr>
          </a:p>
          <a:p>
            <a:pPr marL="0" indent="0">
              <a:spcBef>
                <a:spcPts val="0"/>
              </a:spcBef>
              <a:buNone/>
            </a:pPr>
            <a:endParaRPr lang="en-US" sz="900" u="sng" dirty="0" smtClean="0">
              <a:solidFill>
                <a:srgbClr val="000090"/>
              </a:solidFill>
              <a:latin typeface="Calibri"/>
              <a:cs typeface="Calibri"/>
            </a:endParaRPr>
          </a:p>
          <a:p>
            <a:pPr marL="0" indent="0">
              <a:spcBef>
                <a:spcPts val="0"/>
              </a:spcBef>
              <a:buNone/>
            </a:pPr>
            <a:r>
              <a:rPr lang="en-US" sz="1800" dirty="0" smtClean="0">
                <a:solidFill>
                  <a:srgbClr val="000090"/>
                </a:solidFill>
              </a:rPr>
              <a:t>Societally important topics of interest to the scientific community, funding agencies, and concern most of the CLIVAR Panels, and typically </a:t>
            </a:r>
            <a:r>
              <a:rPr lang="en-US" sz="1800" b="1" dirty="0" smtClean="0">
                <a:solidFill>
                  <a:srgbClr val="000090"/>
                </a:solidFill>
              </a:rPr>
              <a:t>extend US CLIVAR beyond its traditional research agenda</a:t>
            </a:r>
          </a:p>
          <a:p>
            <a:pPr marL="0" indent="0">
              <a:spcBef>
                <a:spcPts val="0"/>
              </a:spcBef>
              <a:buNone/>
            </a:pPr>
            <a:endParaRPr lang="en-US" sz="1800" b="1" dirty="0">
              <a:solidFill>
                <a:srgbClr val="000090"/>
              </a:solidFill>
            </a:endParaRPr>
          </a:p>
          <a:p>
            <a:pPr marL="0" indent="0">
              <a:spcBef>
                <a:spcPts val="0"/>
              </a:spcBef>
              <a:buNone/>
            </a:pPr>
            <a:endParaRPr lang="en-US" sz="2000" dirty="0" smtClean="0">
              <a:solidFill>
                <a:srgbClr val="000090"/>
              </a:solidFill>
              <a:latin typeface="Calibri"/>
              <a:cs typeface="Calibri"/>
            </a:endParaRPr>
          </a:p>
          <a:p>
            <a:pPr marL="457200" lvl="0" indent="-457200">
              <a:spcBef>
                <a:spcPts val="0"/>
              </a:spcBef>
              <a:spcAft>
                <a:spcPts val="600"/>
              </a:spcAft>
              <a:buFont typeface="+mj-lt"/>
              <a:buAutoNum type="arabicParenR"/>
            </a:pPr>
            <a:r>
              <a:rPr lang="en-US" sz="1800" dirty="0" smtClean="0">
                <a:solidFill>
                  <a:srgbClr val="000090"/>
                </a:solidFill>
                <a:latin typeface="Calibri"/>
                <a:cs typeface="Calibri"/>
              </a:rPr>
              <a:t>Decadal </a:t>
            </a:r>
            <a:r>
              <a:rPr lang="en-US" sz="1800" dirty="0">
                <a:solidFill>
                  <a:srgbClr val="000090"/>
                </a:solidFill>
                <a:latin typeface="Calibri"/>
                <a:cs typeface="Calibri"/>
              </a:rPr>
              <a:t>variability and </a:t>
            </a:r>
            <a:r>
              <a:rPr lang="en-US" sz="1800" dirty="0" smtClean="0">
                <a:solidFill>
                  <a:srgbClr val="000090"/>
                </a:solidFill>
                <a:latin typeface="Calibri"/>
                <a:cs typeface="Calibri"/>
              </a:rPr>
              <a:t>predictability</a:t>
            </a:r>
            <a:endParaRPr lang="en-US" sz="700" dirty="0" smtClean="0">
              <a:solidFill>
                <a:srgbClr val="000090"/>
              </a:solidFill>
              <a:latin typeface="Calibri"/>
              <a:cs typeface="Calibri"/>
            </a:endParaRPr>
          </a:p>
          <a:p>
            <a:pPr marL="457200" lvl="0" indent="-457200">
              <a:spcBef>
                <a:spcPts val="0"/>
              </a:spcBef>
              <a:spcAft>
                <a:spcPts val="600"/>
              </a:spcAft>
              <a:buAutoNum type="arabicParenR" startAt="2"/>
            </a:pPr>
            <a:r>
              <a:rPr lang="en-US" sz="1800" dirty="0" smtClean="0">
                <a:solidFill>
                  <a:srgbClr val="000090"/>
                </a:solidFill>
                <a:latin typeface="Calibri"/>
                <a:cs typeface="Calibri"/>
              </a:rPr>
              <a:t>Climate and extreme events</a:t>
            </a:r>
            <a:endParaRPr lang="en-US" sz="700" dirty="0">
              <a:solidFill>
                <a:srgbClr val="000090"/>
              </a:solidFill>
              <a:latin typeface="Calibri"/>
              <a:cs typeface="Calibri"/>
            </a:endParaRPr>
          </a:p>
          <a:p>
            <a:pPr marL="457200" lvl="0" indent="-457200">
              <a:spcBef>
                <a:spcPts val="0"/>
              </a:spcBef>
              <a:spcAft>
                <a:spcPts val="600"/>
              </a:spcAft>
              <a:buAutoNum type="arabicParenR" startAt="3"/>
            </a:pPr>
            <a:r>
              <a:rPr lang="en-US" sz="1800" dirty="0" smtClean="0">
                <a:solidFill>
                  <a:srgbClr val="000090"/>
                </a:solidFill>
                <a:latin typeface="Calibri"/>
                <a:cs typeface="Calibri"/>
              </a:rPr>
              <a:t>Polar climate</a:t>
            </a:r>
            <a:endParaRPr lang="en-US" sz="700" dirty="0">
              <a:solidFill>
                <a:srgbClr val="000090"/>
              </a:solidFill>
              <a:latin typeface="Calibri"/>
              <a:cs typeface="Calibri"/>
            </a:endParaRPr>
          </a:p>
          <a:p>
            <a:pPr marL="457200" lvl="0" indent="-457200">
              <a:spcBef>
                <a:spcPts val="0"/>
              </a:spcBef>
              <a:spcAft>
                <a:spcPts val="600"/>
              </a:spcAft>
              <a:buAutoNum type="arabicParenR" startAt="4"/>
            </a:pPr>
            <a:r>
              <a:rPr lang="en-US" sz="1800" dirty="0" smtClean="0">
                <a:solidFill>
                  <a:srgbClr val="000090"/>
                </a:solidFill>
                <a:latin typeface="Calibri"/>
                <a:cs typeface="Calibri"/>
              </a:rPr>
              <a:t>Climate </a:t>
            </a:r>
            <a:r>
              <a:rPr lang="en-US" sz="1800" dirty="0">
                <a:solidFill>
                  <a:srgbClr val="000090"/>
                </a:solidFill>
                <a:latin typeface="Calibri"/>
                <a:cs typeface="Calibri"/>
              </a:rPr>
              <a:t>and carbon/</a:t>
            </a:r>
            <a:r>
              <a:rPr lang="en-US" sz="1800" dirty="0" smtClean="0">
                <a:solidFill>
                  <a:srgbClr val="000090"/>
                </a:solidFill>
                <a:latin typeface="Calibri"/>
                <a:cs typeface="Calibri"/>
              </a:rPr>
              <a:t>biogeochemistry</a:t>
            </a:r>
          </a:p>
          <a:p>
            <a:pPr marL="0" lvl="0" indent="0">
              <a:spcBef>
                <a:spcPts val="0"/>
              </a:spcBef>
              <a:spcAft>
                <a:spcPts val="600"/>
              </a:spcAft>
              <a:buNone/>
            </a:pPr>
            <a:endParaRPr lang="en-US" sz="1800" dirty="0" smtClean="0">
              <a:solidFill>
                <a:srgbClr val="000090"/>
              </a:solidFill>
              <a:latin typeface="Calibri"/>
              <a:cs typeface="Calibri"/>
            </a:endParaRPr>
          </a:p>
          <a:p>
            <a:pPr marL="0" lvl="0" indent="0">
              <a:spcBef>
                <a:spcPts val="0"/>
              </a:spcBef>
              <a:buNone/>
            </a:pPr>
            <a:endParaRPr lang="en-US" sz="2000" dirty="0">
              <a:solidFill>
                <a:srgbClr val="000090"/>
              </a:solidFill>
              <a:latin typeface="Calibri"/>
              <a:cs typeface="Calibri"/>
            </a:endParaRPr>
          </a:p>
        </p:txBody>
      </p:sp>
      <p:sp>
        <p:nvSpPr>
          <p:cNvPr id="6" name="Title 1"/>
          <p:cNvSpPr txBox="1">
            <a:spLocks/>
          </p:cNvSpPr>
          <p:nvPr/>
        </p:nvSpPr>
        <p:spPr>
          <a:xfrm>
            <a:off x="0" y="0"/>
            <a:ext cx="9144000" cy="1143000"/>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sp>
        <p:nvSpPr>
          <p:cNvPr id="7" name="TextBox 6"/>
          <p:cNvSpPr txBox="1"/>
          <p:nvPr/>
        </p:nvSpPr>
        <p:spPr>
          <a:xfrm>
            <a:off x="-594862" y="5658403"/>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stretch>
            <a:fillRect/>
          </a:stretch>
        </p:blipFill>
        <p:spPr>
          <a:xfrm>
            <a:off x="7879971" y="6032372"/>
            <a:ext cx="1264029" cy="825628"/>
          </a:xfrm>
          <a:prstGeom prst="rect">
            <a:avLst/>
          </a:prstGeom>
        </p:spPr>
      </p:pic>
    </p:spTree>
    <p:extLst>
      <p:ext uri="{BB962C8B-B14F-4D97-AF65-F5344CB8AC3E}">
        <p14:creationId xmlns:p14="http://schemas.microsoft.com/office/powerpoint/2010/main" val="16318554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13"/>
            <a:ext cx="9144000" cy="1143000"/>
          </a:xfrm>
          <a:solidFill>
            <a:srgbClr val="558ED5"/>
          </a:solidFill>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sp>
        <p:nvSpPr>
          <p:cNvPr id="3" name="Content Placeholder 2"/>
          <p:cNvSpPr>
            <a:spLocks noGrp="1"/>
          </p:cNvSpPr>
          <p:nvPr>
            <p:ph idx="1"/>
          </p:nvPr>
        </p:nvSpPr>
        <p:spPr>
          <a:xfrm>
            <a:off x="457200" y="1288897"/>
            <a:ext cx="8229600" cy="5418512"/>
          </a:xfrm>
        </p:spPr>
        <p:txBody>
          <a:bodyPr>
            <a:normAutofit/>
          </a:bodyPr>
          <a:lstStyle/>
          <a:p>
            <a:pPr marL="0" indent="0">
              <a:spcBef>
                <a:spcPts val="0"/>
              </a:spcBef>
              <a:buNone/>
            </a:pPr>
            <a:endParaRPr lang="en-US" sz="900" u="sng" dirty="0">
              <a:solidFill>
                <a:srgbClr val="000090"/>
              </a:solidFill>
              <a:latin typeface="Calibri"/>
              <a:cs typeface="Calibri"/>
            </a:endParaRPr>
          </a:p>
          <a:p>
            <a:pPr marL="0" indent="0">
              <a:spcBef>
                <a:spcPts val="0"/>
              </a:spcBef>
              <a:buNone/>
            </a:pPr>
            <a:endParaRPr lang="en-US" sz="900" u="sng" dirty="0" smtClean="0">
              <a:solidFill>
                <a:srgbClr val="000090"/>
              </a:solidFill>
              <a:latin typeface="Calibri"/>
              <a:cs typeface="Calibri"/>
            </a:endParaRPr>
          </a:p>
          <a:p>
            <a:pPr marL="0" indent="0">
              <a:spcBef>
                <a:spcPts val="0"/>
              </a:spcBef>
              <a:buNone/>
            </a:pPr>
            <a:r>
              <a:rPr lang="en-US" sz="1800" dirty="0">
                <a:solidFill>
                  <a:srgbClr val="000090"/>
                </a:solidFill>
              </a:rPr>
              <a:t>Societally important topics of interest to the scientific community, funding agencies, and concern most of the CLIVAR Panels, and typically </a:t>
            </a:r>
            <a:r>
              <a:rPr lang="en-US" sz="1800" b="1" dirty="0">
                <a:solidFill>
                  <a:srgbClr val="000090"/>
                </a:solidFill>
              </a:rPr>
              <a:t>extend US CLIVAR beyond its traditional research agenda</a:t>
            </a:r>
          </a:p>
          <a:p>
            <a:pPr marL="0" indent="0">
              <a:spcBef>
                <a:spcPts val="0"/>
              </a:spcBef>
              <a:buNone/>
            </a:pPr>
            <a:endParaRPr lang="en-US" sz="1800" b="1" dirty="0">
              <a:solidFill>
                <a:srgbClr val="000090"/>
              </a:solidFill>
            </a:endParaRPr>
          </a:p>
          <a:p>
            <a:pPr marL="0" indent="0">
              <a:spcBef>
                <a:spcPts val="0"/>
              </a:spcBef>
              <a:buNone/>
            </a:pPr>
            <a:endParaRPr lang="en-US" sz="2000" dirty="0" smtClean="0">
              <a:solidFill>
                <a:srgbClr val="000090"/>
              </a:solidFill>
              <a:latin typeface="Calibri"/>
              <a:cs typeface="Calibri"/>
            </a:endParaRPr>
          </a:p>
          <a:p>
            <a:pPr marL="457200" lvl="0" indent="-457200">
              <a:spcBef>
                <a:spcPts val="0"/>
              </a:spcBef>
              <a:spcAft>
                <a:spcPts val="600"/>
              </a:spcAft>
              <a:buFont typeface="+mj-lt"/>
              <a:buAutoNum type="arabicParenR"/>
            </a:pPr>
            <a:r>
              <a:rPr lang="en-US" sz="1800" b="1" dirty="0" smtClean="0">
                <a:solidFill>
                  <a:srgbClr val="000090"/>
                </a:solidFill>
                <a:latin typeface="Calibri"/>
                <a:cs typeface="Calibri"/>
              </a:rPr>
              <a:t>Decadal </a:t>
            </a:r>
            <a:r>
              <a:rPr lang="en-US" sz="1800" b="1" dirty="0">
                <a:solidFill>
                  <a:srgbClr val="000090"/>
                </a:solidFill>
                <a:latin typeface="Calibri"/>
                <a:cs typeface="Calibri"/>
              </a:rPr>
              <a:t>variability and </a:t>
            </a:r>
            <a:r>
              <a:rPr lang="en-US" sz="1800" b="1" dirty="0" smtClean="0">
                <a:solidFill>
                  <a:srgbClr val="000090"/>
                </a:solidFill>
                <a:latin typeface="Calibri"/>
                <a:cs typeface="Calibri"/>
              </a:rPr>
              <a:t>predictability</a:t>
            </a:r>
            <a:endParaRPr lang="en-US" sz="700" b="1" dirty="0" smtClean="0">
              <a:solidFill>
                <a:srgbClr val="000090"/>
              </a:solidFill>
              <a:latin typeface="Calibri"/>
              <a:cs typeface="Calibri"/>
            </a:endParaRPr>
          </a:p>
          <a:p>
            <a:pPr marL="457200" lvl="0" indent="-457200">
              <a:spcBef>
                <a:spcPts val="0"/>
              </a:spcBef>
              <a:spcAft>
                <a:spcPts val="600"/>
              </a:spcAft>
              <a:buAutoNum type="arabicParenR" startAt="2"/>
            </a:pPr>
            <a:r>
              <a:rPr lang="en-US" sz="1800" dirty="0" smtClean="0">
                <a:solidFill>
                  <a:srgbClr val="000090"/>
                </a:solidFill>
                <a:latin typeface="Calibri"/>
                <a:cs typeface="Calibri"/>
              </a:rPr>
              <a:t>Climate and extreme events</a:t>
            </a:r>
            <a:endParaRPr lang="en-US" sz="700" dirty="0">
              <a:solidFill>
                <a:srgbClr val="000090"/>
              </a:solidFill>
              <a:latin typeface="Calibri"/>
              <a:cs typeface="Calibri"/>
            </a:endParaRPr>
          </a:p>
          <a:p>
            <a:pPr marL="457200" lvl="0" indent="-457200">
              <a:spcBef>
                <a:spcPts val="0"/>
              </a:spcBef>
              <a:spcAft>
                <a:spcPts val="600"/>
              </a:spcAft>
              <a:buAutoNum type="arabicParenR" startAt="3"/>
            </a:pPr>
            <a:r>
              <a:rPr lang="en-US" sz="1800" dirty="0" smtClean="0">
                <a:solidFill>
                  <a:srgbClr val="000090"/>
                </a:solidFill>
                <a:latin typeface="Calibri"/>
                <a:cs typeface="Calibri"/>
              </a:rPr>
              <a:t>Polar climate</a:t>
            </a:r>
            <a:endParaRPr lang="en-US" sz="700" dirty="0">
              <a:solidFill>
                <a:srgbClr val="000090"/>
              </a:solidFill>
              <a:latin typeface="Calibri"/>
              <a:cs typeface="Calibri"/>
            </a:endParaRPr>
          </a:p>
          <a:p>
            <a:pPr marL="457200" lvl="0" indent="-457200">
              <a:spcBef>
                <a:spcPts val="0"/>
              </a:spcBef>
              <a:spcAft>
                <a:spcPts val="600"/>
              </a:spcAft>
              <a:buAutoNum type="arabicParenR" startAt="4"/>
            </a:pPr>
            <a:r>
              <a:rPr lang="en-US" sz="1800" dirty="0" smtClean="0">
                <a:solidFill>
                  <a:srgbClr val="000090"/>
                </a:solidFill>
                <a:latin typeface="Calibri"/>
                <a:cs typeface="Calibri"/>
              </a:rPr>
              <a:t>Climate </a:t>
            </a:r>
            <a:r>
              <a:rPr lang="en-US" sz="1800" dirty="0">
                <a:solidFill>
                  <a:srgbClr val="000090"/>
                </a:solidFill>
                <a:latin typeface="Calibri"/>
                <a:cs typeface="Calibri"/>
              </a:rPr>
              <a:t>and carbon/</a:t>
            </a:r>
            <a:r>
              <a:rPr lang="en-US" sz="1800" dirty="0" smtClean="0">
                <a:solidFill>
                  <a:srgbClr val="000090"/>
                </a:solidFill>
                <a:latin typeface="Calibri"/>
                <a:cs typeface="Calibri"/>
              </a:rPr>
              <a:t>biogeochemistry</a:t>
            </a:r>
          </a:p>
          <a:p>
            <a:pPr marL="0" lvl="0" indent="0">
              <a:spcBef>
                <a:spcPts val="0"/>
              </a:spcBef>
              <a:spcAft>
                <a:spcPts val="600"/>
              </a:spcAft>
              <a:buNone/>
            </a:pPr>
            <a:endParaRPr lang="en-US" sz="1800" dirty="0" smtClean="0">
              <a:solidFill>
                <a:srgbClr val="000090"/>
              </a:solidFill>
              <a:latin typeface="Calibri"/>
              <a:cs typeface="Calibri"/>
            </a:endParaRPr>
          </a:p>
          <a:p>
            <a:pPr marL="0" lvl="0" indent="0">
              <a:spcBef>
                <a:spcPts val="0"/>
              </a:spcBef>
              <a:buNone/>
            </a:pPr>
            <a:endParaRPr lang="en-US" sz="2000" dirty="0" smtClean="0">
              <a:solidFill>
                <a:srgbClr val="000090"/>
              </a:solidFill>
              <a:latin typeface="Calibri"/>
              <a:cs typeface="Calibri"/>
            </a:endParaRPr>
          </a:p>
          <a:p>
            <a:pPr marL="0" lvl="0" indent="0">
              <a:spcBef>
                <a:spcPts val="0"/>
              </a:spcBef>
              <a:buNone/>
            </a:pPr>
            <a:endParaRPr lang="en-US" sz="2000" dirty="0">
              <a:solidFill>
                <a:srgbClr val="000090"/>
              </a:solidFill>
              <a:latin typeface="Calibri"/>
              <a:cs typeface="Calibri"/>
            </a:endParaRPr>
          </a:p>
        </p:txBody>
      </p:sp>
      <p:sp>
        <p:nvSpPr>
          <p:cNvPr id="6" name="Title 1"/>
          <p:cNvSpPr txBox="1">
            <a:spLocks/>
          </p:cNvSpPr>
          <p:nvPr/>
        </p:nvSpPr>
        <p:spPr>
          <a:xfrm>
            <a:off x="0" y="0"/>
            <a:ext cx="9144000" cy="1143000"/>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pic>
        <p:nvPicPr>
          <p:cNvPr id="8" name="Picture 7"/>
          <p:cNvPicPr>
            <a:picLocks noChangeAspect="1"/>
          </p:cNvPicPr>
          <p:nvPr/>
        </p:nvPicPr>
        <p:blipFill>
          <a:blip r:embed="rId3"/>
          <a:stretch>
            <a:fillRect/>
          </a:stretch>
        </p:blipFill>
        <p:spPr>
          <a:xfrm>
            <a:off x="7879971" y="6044242"/>
            <a:ext cx="1264029" cy="825628"/>
          </a:xfrm>
          <a:prstGeom prst="rect">
            <a:avLst/>
          </a:prstGeom>
        </p:spPr>
      </p:pic>
      <p:grpSp>
        <p:nvGrpSpPr>
          <p:cNvPr id="16" name="Group 15"/>
          <p:cNvGrpSpPr/>
          <p:nvPr/>
        </p:nvGrpSpPr>
        <p:grpSpPr>
          <a:xfrm>
            <a:off x="4830904" y="2397973"/>
            <a:ext cx="3754405" cy="3691430"/>
            <a:chOff x="5597692" y="2243663"/>
            <a:chExt cx="2987617" cy="3138010"/>
          </a:xfrm>
        </p:grpSpPr>
        <p:sp>
          <p:nvSpPr>
            <p:cNvPr id="11" name="Rectangle 10"/>
            <p:cNvSpPr/>
            <p:nvPr/>
          </p:nvSpPr>
          <p:spPr>
            <a:xfrm>
              <a:off x="5597692" y="2243663"/>
              <a:ext cx="2927068" cy="31380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5966536" y="2487001"/>
              <a:ext cx="2209709" cy="1112563"/>
            </a:xfrm>
            <a:prstGeom prst="rect">
              <a:avLst/>
            </a:prstGeom>
          </p:spPr>
        </p:pic>
        <p:pic>
          <p:nvPicPr>
            <p:cNvPr id="13" name="Picture 12"/>
            <p:cNvPicPr>
              <a:picLocks noChangeAspect="1"/>
            </p:cNvPicPr>
            <p:nvPr/>
          </p:nvPicPr>
          <p:blipFill>
            <a:blip r:embed="rId5"/>
            <a:stretch>
              <a:fillRect/>
            </a:stretch>
          </p:blipFill>
          <p:spPr>
            <a:xfrm>
              <a:off x="5755389" y="3819581"/>
              <a:ext cx="2626736" cy="1212084"/>
            </a:xfrm>
            <a:prstGeom prst="rect">
              <a:avLst/>
            </a:prstGeom>
          </p:spPr>
        </p:pic>
        <p:sp>
          <p:nvSpPr>
            <p:cNvPr id="14" name="TextBox 13"/>
            <p:cNvSpPr txBox="1"/>
            <p:nvPr/>
          </p:nvSpPr>
          <p:spPr>
            <a:xfrm>
              <a:off x="6095637" y="5031665"/>
              <a:ext cx="2489672" cy="261610"/>
            </a:xfrm>
            <a:prstGeom prst="rect">
              <a:avLst/>
            </a:prstGeom>
            <a:noFill/>
          </p:spPr>
          <p:txBody>
            <a:bodyPr wrap="none" rtlCol="0">
              <a:spAutoFit/>
            </a:bodyPr>
            <a:lstStyle/>
            <a:p>
              <a:r>
                <a:rPr lang="en-US" sz="1100" i="1" dirty="0" smtClean="0"/>
                <a:t>Source: JISAO/University of Washington</a:t>
              </a:r>
              <a:endParaRPr lang="en-US" sz="1100" i="1" dirty="0"/>
            </a:p>
          </p:txBody>
        </p:sp>
      </p:grpSp>
    </p:spTree>
    <p:extLst>
      <p:ext uri="{BB962C8B-B14F-4D97-AF65-F5344CB8AC3E}">
        <p14:creationId xmlns:p14="http://schemas.microsoft.com/office/powerpoint/2010/main" val="31735729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427340" y="2574847"/>
            <a:ext cx="4716660" cy="3452887"/>
          </a:xfrm>
          <a:prstGeom prst="rect">
            <a:avLst/>
          </a:prstGeom>
          <a:noFill/>
          <a:ln>
            <a:noFill/>
          </a:ln>
        </p:spPr>
      </p:pic>
      <p:sp>
        <p:nvSpPr>
          <p:cNvPr id="2" name="Title 1"/>
          <p:cNvSpPr>
            <a:spLocks noGrp="1"/>
          </p:cNvSpPr>
          <p:nvPr>
            <p:ph type="title"/>
          </p:nvPr>
        </p:nvSpPr>
        <p:spPr>
          <a:xfrm>
            <a:off x="0" y="-24213"/>
            <a:ext cx="9144000" cy="1143000"/>
          </a:xfrm>
          <a:solidFill>
            <a:srgbClr val="558ED5"/>
          </a:solidFill>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sp>
        <p:nvSpPr>
          <p:cNvPr id="3" name="Content Placeholder 2"/>
          <p:cNvSpPr>
            <a:spLocks noGrp="1"/>
          </p:cNvSpPr>
          <p:nvPr>
            <p:ph idx="1"/>
          </p:nvPr>
        </p:nvSpPr>
        <p:spPr>
          <a:xfrm>
            <a:off x="457200" y="1288897"/>
            <a:ext cx="8229600" cy="5418512"/>
          </a:xfrm>
        </p:spPr>
        <p:txBody>
          <a:bodyPr>
            <a:normAutofit/>
          </a:bodyPr>
          <a:lstStyle/>
          <a:p>
            <a:pPr marL="0" indent="0">
              <a:spcBef>
                <a:spcPts val="0"/>
              </a:spcBef>
              <a:buNone/>
            </a:pPr>
            <a:endParaRPr lang="en-US" sz="900" u="sng" dirty="0">
              <a:solidFill>
                <a:srgbClr val="000090"/>
              </a:solidFill>
              <a:latin typeface="Calibri"/>
              <a:cs typeface="Calibri"/>
            </a:endParaRPr>
          </a:p>
          <a:p>
            <a:pPr marL="0" indent="0">
              <a:spcBef>
                <a:spcPts val="0"/>
              </a:spcBef>
              <a:buNone/>
            </a:pPr>
            <a:endParaRPr lang="en-US" sz="900" u="sng" dirty="0" smtClean="0">
              <a:solidFill>
                <a:srgbClr val="000090"/>
              </a:solidFill>
              <a:latin typeface="Calibri"/>
              <a:cs typeface="Calibri"/>
            </a:endParaRPr>
          </a:p>
          <a:p>
            <a:pPr marL="0" indent="0">
              <a:spcBef>
                <a:spcPts val="0"/>
              </a:spcBef>
              <a:buNone/>
            </a:pPr>
            <a:r>
              <a:rPr lang="en-US" sz="1800" dirty="0">
                <a:solidFill>
                  <a:srgbClr val="000090"/>
                </a:solidFill>
              </a:rPr>
              <a:t>Societally important topics of interest to the scientific community, funding agencies, and concern most of the CLIVAR Panels, and typically </a:t>
            </a:r>
            <a:r>
              <a:rPr lang="en-US" sz="1800" b="1" dirty="0">
                <a:solidFill>
                  <a:srgbClr val="000090"/>
                </a:solidFill>
              </a:rPr>
              <a:t>extend US CLIVAR beyond its traditional research agenda</a:t>
            </a:r>
          </a:p>
          <a:p>
            <a:pPr marL="0" indent="0">
              <a:spcBef>
                <a:spcPts val="0"/>
              </a:spcBef>
              <a:buNone/>
            </a:pPr>
            <a:endParaRPr lang="en-US" sz="1800" b="1" dirty="0">
              <a:solidFill>
                <a:srgbClr val="000090"/>
              </a:solidFill>
            </a:endParaRPr>
          </a:p>
          <a:p>
            <a:pPr marL="0" indent="0">
              <a:spcBef>
                <a:spcPts val="0"/>
              </a:spcBef>
              <a:buNone/>
            </a:pPr>
            <a:endParaRPr lang="en-US" sz="2000" dirty="0" smtClean="0">
              <a:solidFill>
                <a:srgbClr val="000090"/>
              </a:solidFill>
              <a:latin typeface="Calibri"/>
              <a:cs typeface="Calibri"/>
            </a:endParaRPr>
          </a:p>
          <a:p>
            <a:pPr marL="457200" lvl="0" indent="-457200">
              <a:spcBef>
                <a:spcPts val="0"/>
              </a:spcBef>
              <a:spcAft>
                <a:spcPts val="600"/>
              </a:spcAft>
              <a:buFont typeface="+mj-lt"/>
              <a:buAutoNum type="arabicParenR"/>
            </a:pPr>
            <a:r>
              <a:rPr lang="en-US" sz="1800" dirty="0" smtClean="0">
                <a:solidFill>
                  <a:srgbClr val="000090"/>
                </a:solidFill>
                <a:latin typeface="Calibri"/>
                <a:cs typeface="Calibri"/>
              </a:rPr>
              <a:t>Decadal </a:t>
            </a:r>
            <a:r>
              <a:rPr lang="en-US" sz="1800" dirty="0">
                <a:solidFill>
                  <a:srgbClr val="000090"/>
                </a:solidFill>
                <a:latin typeface="Calibri"/>
                <a:cs typeface="Calibri"/>
              </a:rPr>
              <a:t>variability and </a:t>
            </a:r>
            <a:r>
              <a:rPr lang="en-US" sz="1800" dirty="0" smtClean="0">
                <a:solidFill>
                  <a:srgbClr val="000090"/>
                </a:solidFill>
                <a:latin typeface="Calibri"/>
                <a:cs typeface="Calibri"/>
              </a:rPr>
              <a:t>predictability</a:t>
            </a:r>
            <a:endParaRPr lang="en-US" sz="700" dirty="0" smtClean="0">
              <a:solidFill>
                <a:srgbClr val="000090"/>
              </a:solidFill>
              <a:latin typeface="Calibri"/>
              <a:cs typeface="Calibri"/>
            </a:endParaRPr>
          </a:p>
          <a:p>
            <a:pPr marL="457200" lvl="0" indent="-457200">
              <a:spcBef>
                <a:spcPts val="0"/>
              </a:spcBef>
              <a:spcAft>
                <a:spcPts val="600"/>
              </a:spcAft>
              <a:buAutoNum type="arabicParenR" startAt="2"/>
            </a:pPr>
            <a:r>
              <a:rPr lang="en-US" sz="1800" b="1" dirty="0" smtClean="0">
                <a:solidFill>
                  <a:srgbClr val="000090"/>
                </a:solidFill>
                <a:latin typeface="Calibri"/>
                <a:cs typeface="Calibri"/>
              </a:rPr>
              <a:t>Climate and extreme events</a:t>
            </a:r>
            <a:endParaRPr lang="en-US" sz="700" b="1" dirty="0">
              <a:solidFill>
                <a:srgbClr val="000090"/>
              </a:solidFill>
              <a:latin typeface="Calibri"/>
              <a:cs typeface="Calibri"/>
            </a:endParaRPr>
          </a:p>
          <a:p>
            <a:pPr marL="457200" lvl="0" indent="-457200">
              <a:spcBef>
                <a:spcPts val="0"/>
              </a:spcBef>
              <a:spcAft>
                <a:spcPts val="600"/>
              </a:spcAft>
              <a:buAutoNum type="arabicParenR" startAt="3"/>
            </a:pPr>
            <a:r>
              <a:rPr lang="en-US" sz="1800" dirty="0" smtClean="0">
                <a:solidFill>
                  <a:srgbClr val="000090"/>
                </a:solidFill>
                <a:latin typeface="Calibri"/>
                <a:cs typeface="Calibri"/>
              </a:rPr>
              <a:t>Polar climate</a:t>
            </a:r>
            <a:endParaRPr lang="en-US" sz="700" dirty="0">
              <a:solidFill>
                <a:srgbClr val="000090"/>
              </a:solidFill>
              <a:latin typeface="Calibri"/>
              <a:cs typeface="Calibri"/>
            </a:endParaRPr>
          </a:p>
          <a:p>
            <a:pPr marL="457200" lvl="0" indent="-457200">
              <a:spcBef>
                <a:spcPts val="0"/>
              </a:spcBef>
              <a:spcAft>
                <a:spcPts val="600"/>
              </a:spcAft>
              <a:buAutoNum type="arabicParenR" startAt="4"/>
            </a:pPr>
            <a:r>
              <a:rPr lang="en-US" sz="1800" dirty="0" smtClean="0">
                <a:solidFill>
                  <a:srgbClr val="000090"/>
                </a:solidFill>
                <a:latin typeface="Calibri"/>
                <a:cs typeface="Calibri"/>
              </a:rPr>
              <a:t>Climate </a:t>
            </a:r>
            <a:r>
              <a:rPr lang="en-US" sz="1800" dirty="0">
                <a:solidFill>
                  <a:srgbClr val="000090"/>
                </a:solidFill>
                <a:latin typeface="Calibri"/>
                <a:cs typeface="Calibri"/>
              </a:rPr>
              <a:t>and carbon/</a:t>
            </a:r>
            <a:r>
              <a:rPr lang="en-US" sz="1800" dirty="0" smtClean="0">
                <a:solidFill>
                  <a:srgbClr val="000090"/>
                </a:solidFill>
                <a:latin typeface="Calibri"/>
                <a:cs typeface="Calibri"/>
              </a:rPr>
              <a:t>biogeochemistry</a:t>
            </a:r>
          </a:p>
          <a:p>
            <a:pPr marL="0" lvl="0" indent="0">
              <a:spcBef>
                <a:spcPts val="0"/>
              </a:spcBef>
              <a:spcAft>
                <a:spcPts val="600"/>
              </a:spcAft>
              <a:buNone/>
            </a:pPr>
            <a:endParaRPr lang="en-US" sz="1800" dirty="0">
              <a:solidFill>
                <a:srgbClr val="000090"/>
              </a:solidFill>
              <a:latin typeface="Calibri"/>
              <a:cs typeface="Calibri"/>
            </a:endParaRPr>
          </a:p>
          <a:p>
            <a:pPr marL="0" lvl="0" indent="0">
              <a:spcBef>
                <a:spcPts val="0"/>
              </a:spcBef>
              <a:spcAft>
                <a:spcPts val="600"/>
              </a:spcAft>
              <a:buNone/>
            </a:pPr>
            <a:endParaRPr lang="en-US" sz="1800" dirty="0" smtClean="0">
              <a:solidFill>
                <a:srgbClr val="000090"/>
              </a:solidFill>
              <a:latin typeface="Calibri"/>
              <a:cs typeface="Calibri"/>
            </a:endParaRPr>
          </a:p>
          <a:p>
            <a:pPr marL="457200" lvl="0" indent="-457200">
              <a:spcBef>
                <a:spcPts val="0"/>
              </a:spcBef>
              <a:buAutoNum type="arabicParenR" startAt="4"/>
            </a:pPr>
            <a:endParaRPr lang="en-US" sz="2000" dirty="0">
              <a:solidFill>
                <a:srgbClr val="000090"/>
              </a:solidFill>
              <a:latin typeface="Calibri"/>
              <a:cs typeface="Calibri"/>
            </a:endParaRPr>
          </a:p>
        </p:txBody>
      </p:sp>
      <p:sp>
        <p:nvSpPr>
          <p:cNvPr id="6" name="Title 1"/>
          <p:cNvSpPr txBox="1">
            <a:spLocks/>
          </p:cNvSpPr>
          <p:nvPr/>
        </p:nvSpPr>
        <p:spPr>
          <a:xfrm>
            <a:off x="0" y="0"/>
            <a:ext cx="9144000" cy="1143000"/>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sp>
        <p:nvSpPr>
          <p:cNvPr id="7" name="TextBox 6"/>
          <p:cNvSpPr txBox="1"/>
          <p:nvPr/>
        </p:nvSpPr>
        <p:spPr>
          <a:xfrm>
            <a:off x="-594862" y="5658403"/>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4"/>
          <a:stretch>
            <a:fillRect/>
          </a:stretch>
        </p:blipFill>
        <p:spPr>
          <a:xfrm>
            <a:off x="7879971" y="6032372"/>
            <a:ext cx="1264029" cy="825628"/>
          </a:xfrm>
          <a:prstGeom prst="rect">
            <a:avLst/>
          </a:prstGeom>
        </p:spPr>
      </p:pic>
    </p:spTree>
    <p:extLst>
      <p:ext uri="{BB962C8B-B14F-4D97-AF65-F5344CB8AC3E}">
        <p14:creationId xmlns:p14="http://schemas.microsoft.com/office/powerpoint/2010/main" val="26918559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a:spLocks noGrp="1"/>
          </p:cNvSpPr>
          <p:nvPr>
            <p:ph idx="1"/>
          </p:nvPr>
        </p:nvSpPr>
        <p:spPr>
          <a:xfrm>
            <a:off x="457200" y="1288897"/>
            <a:ext cx="8229600" cy="5418512"/>
          </a:xfrm>
        </p:spPr>
        <p:txBody>
          <a:bodyPr>
            <a:normAutofit/>
          </a:bodyPr>
          <a:lstStyle/>
          <a:p>
            <a:pPr marL="0" indent="0">
              <a:spcBef>
                <a:spcPts val="0"/>
              </a:spcBef>
              <a:buNone/>
            </a:pPr>
            <a:endParaRPr lang="en-US" sz="900" u="sng" dirty="0">
              <a:solidFill>
                <a:srgbClr val="000090"/>
              </a:solidFill>
              <a:latin typeface="Calibri"/>
              <a:cs typeface="Calibri"/>
            </a:endParaRPr>
          </a:p>
          <a:p>
            <a:pPr marL="0" indent="0">
              <a:spcBef>
                <a:spcPts val="0"/>
              </a:spcBef>
              <a:buNone/>
            </a:pPr>
            <a:endParaRPr lang="en-US" sz="900" u="sng" dirty="0" smtClean="0">
              <a:solidFill>
                <a:srgbClr val="000090"/>
              </a:solidFill>
              <a:latin typeface="Calibri"/>
              <a:cs typeface="Calibri"/>
            </a:endParaRPr>
          </a:p>
          <a:p>
            <a:pPr marL="0" indent="0">
              <a:spcBef>
                <a:spcPts val="0"/>
              </a:spcBef>
              <a:buNone/>
            </a:pPr>
            <a:r>
              <a:rPr lang="en-US" sz="1800" dirty="0">
                <a:solidFill>
                  <a:srgbClr val="000090"/>
                </a:solidFill>
              </a:rPr>
              <a:t>Societally important topics of interest to the scientific community, funding agencies, and concern most of the CLIVAR Panels, and typically </a:t>
            </a:r>
            <a:r>
              <a:rPr lang="en-US" sz="1800" b="1" dirty="0">
                <a:solidFill>
                  <a:srgbClr val="000090"/>
                </a:solidFill>
              </a:rPr>
              <a:t>extend US CLIVAR beyond its traditional research agenda</a:t>
            </a:r>
          </a:p>
          <a:p>
            <a:pPr marL="0" indent="0">
              <a:spcBef>
                <a:spcPts val="0"/>
              </a:spcBef>
              <a:buNone/>
            </a:pPr>
            <a:endParaRPr lang="en-US" sz="1800" b="1" dirty="0">
              <a:solidFill>
                <a:srgbClr val="000090"/>
              </a:solidFill>
            </a:endParaRPr>
          </a:p>
          <a:p>
            <a:pPr marL="0" indent="0">
              <a:spcBef>
                <a:spcPts val="0"/>
              </a:spcBef>
              <a:buNone/>
            </a:pPr>
            <a:endParaRPr lang="en-US" sz="2000" dirty="0" smtClean="0">
              <a:solidFill>
                <a:srgbClr val="000090"/>
              </a:solidFill>
              <a:latin typeface="Calibri"/>
              <a:cs typeface="Calibri"/>
            </a:endParaRPr>
          </a:p>
          <a:p>
            <a:pPr marL="457200" lvl="0" indent="-457200">
              <a:spcBef>
                <a:spcPts val="0"/>
              </a:spcBef>
              <a:spcAft>
                <a:spcPts val="600"/>
              </a:spcAft>
              <a:buFont typeface="+mj-lt"/>
              <a:buAutoNum type="arabicParenR"/>
            </a:pPr>
            <a:r>
              <a:rPr lang="en-US" sz="1800" dirty="0" smtClean="0">
                <a:solidFill>
                  <a:srgbClr val="000090"/>
                </a:solidFill>
                <a:latin typeface="Calibri"/>
                <a:cs typeface="Calibri"/>
              </a:rPr>
              <a:t>Decadal </a:t>
            </a:r>
            <a:r>
              <a:rPr lang="en-US" sz="1800" dirty="0">
                <a:solidFill>
                  <a:srgbClr val="000090"/>
                </a:solidFill>
                <a:latin typeface="Calibri"/>
                <a:cs typeface="Calibri"/>
              </a:rPr>
              <a:t>variability and </a:t>
            </a:r>
            <a:r>
              <a:rPr lang="en-US" sz="1800" dirty="0" smtClean="0">
                <a:solidFill>
                  <a:srgbClr val="000090"/>
                </a:solidFill>
                <a:latin typeface="Calibri"/>
                <a:cs typeface="Calibri"/>
              </a:rPr>
              <a:t>predictability</a:t>
            </a:r>
            <a:endParaRPr lang="en-US" sz="700" dirty="0" smtClean="0">
              <a:solidFill>
                <a:srgbClr val="000090"/>
              </a:solidFill>
              <a:latin typeface="Calibri"/>
              <a:cs typeface="Calibri"/>
            </a:endParaRPr>
          </a:p>
          <a:p>
            <a:pPr marL="457200" lvl="0" indent="-457200">
              <a:spcBef>
                <a:spcPts val="0"/>
              </a:spcBef>
              <a:spcAft>
                <a:spcPts val="600"/>
              </a:spcAft>
              <a:buAutoNum type="arabicParenR" startAt="2"/>
            </a:pPr>
            <a:r>
              <a:rPr lang="en-US" sz="1800" dirty="0" smtClean="0">
                <a:solidFill>
                  <a:srgbClr val="000090"/>
                </a:solidFill>
                <a:latin typeface="Calibri"/>
                <a:cs typeface="Calibri"/>
              </a:rPr>
              <a:t>Climate and extreme events</a:t>
            </a:r>
            <a:endParaRPr lang="en-US" sz="700" dirty="0">
              <a:solidFill>
                <a:srgbClr val="000090"/>
              </a:solidFill>
              <a:latin typeface="Calibri"/>
              <a:cs typeface="Calibri"/>
            </a:endParaRPr>
          </a:p>
          <a:p>
            <a:pPr marL="457200" lvl="0" indent="-457200">
              <a:spcBef>
                <a:spcPts val="0"/>
              </a:spcBef>
              <a:spcAft>
                <a:spcPts val="600"/>
              </a:spcAft>
              <a:buAutoNum type="arabicParenR" startAt="3"/>
            </a:pPr>
            <a:r>
              <a:rPr lang="en-US" sz="1800" b="1" dirty="0" smtClean="0">
                <a:solidFill>
                  <a:srgbClr val="000090"/>
                </a:solidFill>
                <a:latin typeface="Calibri"/>
                <a:cs typeface="Calibri"/>
              </a:rPr>
              <a:t>Polar climate</a:t>
            </a:r>
            <a:endParaRPr lang="en-US" sz="700" b="1" dirty="0">
              <a:solidFill>
                <a:srgbClr val="000090"/>
              </a:solidFill>
              <a:latin typeface="Calibri"/>
              <a:cs typeface="Calibri"/>
            </a:endParaRPr>
          </a:p>
          <a:p>
            <a:pPr marL="457200" lvl="0" indent="-457200">
              <a:spcBef>
                <a:spcPts val="0"/>
              </a:spcBef>
              <a:spcAft>
                <a:spcPts val="600"/>
              </a:spcAft>
              <a:buAutoNum type="arabicParenR" startAt="4"/>
            </a:pPr>
            <a:r>
              <a:rPr lang="en-US" sz="1800" dirty="0" smtClean="0">
                <a:solidFill>
                  <a:srgbClr val="000090"/>
                </a:solidFill>
                <a:latin typeface="Calibri"/>
                <a:cs typeface="Calibri"/>
              </a:rPr>
              <a:t>Climate </a:t>
            </a:r>
            <a:r>
              <a:rPr lang="en-US" sz="1800" dirty="0">
                <a:solidFill>
                  <a:srgbClr val="000090"/>
                </a:solidFill>
                <a:latin typeface="Calibri"/>
                <a:cs typeface="Calibri"/>
              </a:rPr>
              <a:t>and carbon/</a:t>
            </a:r>
            <a:r>
              <a:rPr lang="en-US" sz="1800" dirty="0" smtClean="0">
                <a:solidFill>
                  <a:srgbClr val="000090"/>
                </a:solidFill>
                <a:latin typeface="Calibri"/>
                <a:cs typeface="Calibri"/>
              </a:rPr>
              <a:t>biogeochemistry</a:t>
            </a:r>
          </a:p>
          <a:p>
            <a:pPr marL="0" lvl="0" indent="0">
              <a:spcBef>
                <a:spcPts val="0"/>
              </a:spcBef>
              <a:spcAft>
                <a:spcPts val="600"/>
              </a:spcAft>
              <a:buNone/>
            </a:pPr>
            <a:endParaRPr lang="en-US" sz="1800" dirty="0" smtClean="0">
              <a:solidFill>
                <a:srgbClr val="000090"/>
              </a:solidFill>
              <a:latin typeface="Calibri"/>
              <a:cs typeface="Calibri"/>
            </a:endParaRPr>
          </a:p>
          <a:p>
            <a:pPr marL="457200" lvl="0" indent="-457200">
              <a:spcBef>
                <a:spcPts val="0"/>
              </a:spcBef>
              <a:buAutoNum type="arabicParenR" startAt="4"/>
            </a:pPr>
            <a:endParaRPr lang="en-US" sz="2000" dirty="0" smtClean="0">
              <a:solidFill>
                <a:srgbClr val="000090"/>
              </a:solidFill>
              <a:latin typeface="Calibri"/>
              <a:cs typeface="Calibri"/>
            </a:endParaRPr>
          </a:p>
          <a:p>
            <a:pPr marL="0" lvl="0" indent="0">
              <a:spcBef>
                <a:spcPts val="0"/>
              </a:spcBef>
              <a:buNone/>
            </a:pPr>
            <a:endParaRPr lang="en-US" sz="2000" dirty="0">
              <a:solidFill>
                <a:srgbClr val="000090"/>
              </a:solidFill>
              <a:latin typeface="Calibri"/>
              <a:cs typeface="Calibri"/>
            </a:endParaRPr>
          </a:p>
        </p:txBody>
      </p:sp>
      <p:sp>
        <p:nvSpPr>
          <p:cNvPr id="2" name="Title 1"/>
          <p:cNvSpPr>
            <a:spLocks noGrp="1"/>
          </p:cNvSpPr>
          <p:nvPr>
            <p:ph type="title"/>
          </p:nvPr>
        </p:nvSpPr>
        <p:spPr>
          <a:xfrm>
            <a:off x="0" y="-24213"/>
            <a:ext cx="9144000" cy="1143000"/>
          </a:xfrm>
          <a:solidFill>
            <a:srgbClr val="558ED5"/>
          </a:solidFill>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sp>
        <p:nvSpPr>
          <p:cNvPr id="6" name="Title 1"/>
          <p:cNvSpPr txBox="1">
            <a:spLocks/>
          </p:cNvSpPr>
          <p:nvPr/>
        </p:nvSpPr>
        <p:spPr>
          <a:xfrm>
            <a:off x="0" y="3462"/>
            <a:ext cx="9144000" cy="1143000"/>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sp>
        <p:nvSpPr>
          <p:cNvPr id="7" name="TextBox 6"/>
          <p:cNvSpPr txBox="1"/>
          <p:nvPr/>
        </p:nvSpPr>
        <p:spPr>
          <a:xfrm>
            <a:off x="-594862" y="5658403"/>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stretch>
            <a:fillRect/>
          </a:stretch>
        </p:blipFill>
        <p:spPr>
          <a:xfrm>
            <a:off x="7879971" y="6032372"/>
            <a:ext cx="1264029" cy="825628"/>
          </a:xfrm>
          <a:prstGeom prst="rect">
            <a:avLst/>
          </a:prstGeom>
        </p:spPr>
      </p:pic>
      <p:grpSp>
        <p:nvGrpSpPr>
          <p:cNvPr id="16" name="Group 15"/>
          <p:cNvGrpSpPr/>
          <p:nvPr/>
        </p:nvGrpSpPr>
        <p:grpSpPr>
          <a:xfrm>
            <a:off x="4979842" y="2246553"/>
            <a:ext cx="2814030" cy="4543946"/>
            <a:chOff x="6155247" y="1365543"/>
            <a:chExt cx="2814030" cy="4543946"/>
          </a:xfrm>
        </p:grpSpPr>
        <p:pic>
          <p:nvPicPr>
            <p:cNvPr id="17" name="Picture 16" descr="Screen Shot 2012-12-11 at 5.16.03 PM.png"/>
            <p:cNvPicPr>
              <a:picLocks noChangeAspect="1"/>
            </p:cNvPicPr>
            <p:nvPr/>
          </p:nvPicPr>
          <p:blipFill rotWithShape="1">
            <a:blip r:embed="rId4">
              <a:extLst>
                <a:ext uri="{28A0092B-C50C-407E-A947-70E740481C1C}">
                  <a14:useLocalDpi xmlns:a14="http://schemas.microsoft.com/office/drawing/2010/main" val="0"/>
                </a:ext>
              </a:extLst>
            </a:blip>
            <a:srcRect l="34217"/>
            <a:stretch/>
          </p:blipFill>
          <p:spPr>
            <a:xfrm>
              <a:off x="6155247" y="1568807"/>
              <a:ext cx="2814030" cy="4253356"/>
            </a:xfrm>
            <a:prstGeom prst="rect">
              <a:avLst/>
            </a:prstGeom>
          </p:spPr>
        </p:pic>
        <p:sp>
          <p:nvSpPr>
            <p:cNvPr id="18" name="Rectangle 17"/>
            <p:cNvSpPr/>
            <p:nvPr/>
          </p:nvSpPr>
          <p:spPr>
            <a:xfrm>
              <a:off x="7288599" y="5600668"/>
              <a:ext cx="1618317" cy="261610"/>
            </a:xfrm>
            <a:prstGeom prst="rect">
              <a:avLst/>
            </a:prstGeom>
          </p:spPr>
          <p:txBody>
            <a:bodyPr wrap="square">
              <a:spAutoFit/>
            </a:bodyPr>
            <a:lstStyle/>
            <a:p>
              <a:r>
                <a:rPr lang="en-US" sz="1100" i="1" dirty="0" smtClean="0"/>
                <a:t>Source: Shepherd </a:t>
              </a:r>
              <a:r>
                <a:rPr lang="en-US" sz="1100" dirty="0" smtClean="0"/>
                <a:t>(2012)</a:t>
              </a:r>
              <a:endParaRPr lang="en-US" sz="1100" dirty="0"/>
            </a:p>
          </p:txBody>
        </p:sp>
        <p:sp>
          <p:nvSpPr>
            <p:cNvPr id="19" name="TextBox 18"/>
            <p:cNvSpPr txBox="1"/>
            <p:nvPr/>
          </p:nvSpPr>
          <p:spPr>
            <a:xfrm>
              <a:off x="6189111" y="1405047"/>
              <a:ext cx="2780166" cy="261610"/>
            </a:xfrm>
            <a:prstGeom prst="rect">
              <a:avLst/>
            </a:prstGeom>
            <a:noFill/>
          </p:spPr>
          <p:txBody>
            <a:bodyPr wrap="none" rtlCol="0">
              <a:spAutoFit/>
            </a:bodyPr>
            <a:lstStyle/>
            <a:p>
              <a:r>
                <a:rPr lang="en-US" sz="1100" dirty="0" smtClean="0"/>
                <a:t>Sea Level Contributions from Polar Ice Sheets  </a:t>
              </a:r>
              <a:endParaRPr lang="en-US" sz="1100" dirty="0"/>
            </a:p>
          </p:txBody>
        </p:sp>
        <p:sp>
          <p:nvSpPr>
            <p:cNvPr id="20" name="Rectangle 19"/>
            <p:cNvSpPr/>
            <p:nvPr/>
          </p:nvSpPr>
          <p:spPr>
            <a:xfrm>
              <a:off x="6206125" y="1365543"/>
              <a:ext cx="2700791" cy="454394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405878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13"/>
            <a:ext cx="9144000" cy="1143000"/>
          </a:xfrm>
          <a:solidFill>
            <a:srgbClr val="558ED5"/>
          </a:solidFill>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sp>
        <p:nvSpPr>
          <p:cNvPr id="3" name="Content Placeholder 2"/>
          <p:cNvSpPr>
            <a:spLocks noGrp="1"/>
          </p:cNvSpPr>
          <p:nvPr>
            <p:ph idx="1"/>
          </p:nvPr>
        </p:nvSpPr>
        <p:spPr>
          <a:xfrm>
            <a:off x="457200" y="1288897"/>
            <a:ext cx="8229600" cy="5418512"/>
          </a:xfrm>
        </p:spPr>
        <p:txBody>
          <a:bodyPr>
            <a:normAutofit/>
          </a:bodyPr>
          <a:lstStyle/>
          <a:p>
            <a:pPr marL="0" indent="0">
              <a:spcBef>
                <a:spcPts val="0"/>
              </a:spcBef>
              <a:buNone/>
            </a:pPr>
            <a:endParaRPr lang="en-US" sz="900" u="sng" dirty="0">
              <a:solidFill>
                <a:srgbClr val="000090"/>
              </a:solidFill>
              <a:latin typeface="Calibri"/>
              <a:cs typeface="Calibri"/>
            </a:endParaRPr>
          </a:p>
          <a:p>
            <a:pPr marL="0" indent="0">
              <a:spcBef>
                <a:spcPts val="0"/>
              </a:spcBef>
              <a:buNone/>
            </a:pPr>
            <a:endParaRPr lang="en-US" sz="900" u="sng" dirty="0" smtClean="0">
              <a:solidFill>
                <a:srgbClr val="000090"/>
              </a:solidFill>
              <a:latin typeface="Calibri"/>
              <a:cs typeface="Calibri"/>
            </a:endParaRPr>
          </a:p>
          <a:p>
            <a:pPr marL="0" indent="0">
              <a:spcBef>
                <a:spcPts val="0"/>
              </a:spcBef>
              <a:buNone/>
            </a:pPr>
            <a:r>
              <a:rPr lang="en-US" sz="1800" dirty="0">
                <a:solidFill>
                  <a:srgbClr val="000090"/>
                </a:solidFill>
              </a:rPr>
              <a:t>Societally important topics of interest to the scientific community, funding agencies, and concern most of the CLIVAR Panels, and typically </a:t>
            </a:r>
            <a:r>
              <a:rPr lang="en-US" sz="1800" b="1" dirty="0">
                <a:solidFill>
                  <a:srgbClr val="000090"/>
                </a:solidFill>
              </a:rPr>
              <a:t>extend US CLIVAR beyond its traditional research agenda</a:t>
            </a:r>
          </a:p>
          <a:p>
            <a:pPr marL="0" indent="0">
              <a:spcBef>
                <a:spcPts val="0"/>
              </a:spcBef>
              <a:buNone/>
            </a:pPr>
            <a:endParaRPr lang="en-US" sz="1800" b="1" dirty="0">
              <a:solidFill>
                <a:srgbClr val="000090"/>
              </a:solidFill>
            </a:endParaRPr>
          </a:p>
          <a:p>
            <a:pPr marL="0" indent="0">
              <a:spcBef>
                <a:spcPts val="0"/>
              </a:spcBef>
              <a:buNone/>
            </a:pPr>
            <a:endParaRPr lang="en-US" sz="2000" dirty="0" smtClean="0">
              <a:solidFill>
                <a:srgbClr val="000090"/>
              </a:solidFill>
              <a:latin typeface="Calibri"/>
              <a:cs typeface="Calibri"/>
            </a:endParaRPr>
          </a:p>
          <a:p>
            <a:pPr marL="457200" lvl="0" indent="-457200">
              <a:spcBef>
                <a:spcPts val="0"/>
              </a:spcBef>
              <a:spcAft>
                <a:spcPts val="600"/>
              </a:spcAft>
              <a:buFont typeface="+mj-lt"/>
              <a:buAutoNum type="arabicParenR"/>
            </a:pPr>
            <a:r>
              <a:rPr lang="en-US" sz="1800" dirty="0" smtClean="0">
                <a:solidFill>
                  <a:srgbClr val="000090"/>
                </a:solidFill>
                <a:latin typeface="Calibri"/>
                <a:cs typeface="Calibri"/>
              </a:rPr>
              <a:t>Decadal </a:t>
            </a:r>
            <a:r>
              <a:rPr lang="en-US" sz="1800" dirty="0">
                <a:solidFill>
                  <a:srgbClr val="000090"/>
                </a:solidFill>
                <a:latin typeface="Calibri"/>
                <a:cs typeface="Calibri"/>
              </a:rPr>
              <a:t>variability and </a:t>
            </a:r>
            <a:r>
              <a:rPr lang="en-US" sz="1800" dirty="0" smtClean="0">
                <a:solidFill>
                  <a:srgbClr val="000090"/>
                </a:solidFill>
                <a:latin typeface="Calibri"/>
                <a:cs typeface="Calibri"/>
              </a:rPr>
              <a:t>predictability</a:t>
            </a:r>
            <a:endParaRPr lang="en-US" sz="700" dirty="0" smtClean="0">
              <a:solidFill>
                <a:srgbClr val="000090"/>
              </a:solidFill>
              <a:latin typeface="Calibri"/>
              <a:cs typeface="Calibri"/>
            </a:endParaRPr>
          </a:p>
          <a:p>
            <a:pPr marL="457200" lvl="0" indent="-457200">
              <a:spcBef>
                <a:spcPts val="0"/>
              </a:spcBef>
              <a:spcAft>
                <a:spcPts val="600"/>
              </a:spcAft>
              <a:buAutoNum type="arabicParenR" startAt="2"/>
            </a:pPr>
            <a:r>
              <a:rPr lang="en-US" sz="1800" dirty="0" smtClean="0">
                <a:solidFill>
                  <a:srgbClr val="000090"/>
                </a:solidFill>
                <a:latin typeface="Calibri"/>
                <a:cs typeface="Calibri"/>
              </a:rPr>
              <a:t>Climate and extreme events</a:t>
            </a:r>
            <a:endParaRPr lang="en-US" sz="700" dirty="0">
              <a:solidFill>
                <a:srgbClr val="000090"/>
              </a:solidFill>
              <a:latin typeface="Calibri"/>
              <a:cs typeface="Calibri"/>
            </a:endParaRPr>
          </a:p>
          <a:p>
            <a:pPr marL="457200" lvl="0" indent="-457200">
              <a:spcBef>
                <a:spcPts val="0"/>
              </a:spcBef>
              <a:spcAft>
                <a:spcPts val="600"/>
              </a:spcAft>
              <a:buAutoNum type="arabicParenR" startAt="3"/>
            </a:pPr>
            <a:r>
              <a:rPr lang="en-US" sz="1800" dirty="0" smtClean="0">
                <a:solidFill>
                  <a:srgbClr val="000090"/>
                </a:solidFill>
                <a:latin typeface="Calibri"/>
                <a:cs typeface="Calibri"/>
              </a:rPr>
              <a:t>Polar climate</a:t>
            </a:r>
            <a:endParaRPr lang="en-US" sz="700" dirty="0">
              <a:solidFill>
                <a:srgbClr val="000090"/>
              </a:solidFill>
              <a:latin typeface="Calibri"/>
              <a:cs typeface="Calibri"/>
            </a:endParaRPr>
          </a:p>
          <a:p>
            <a:pPr marL="457200" lvl="0" indent="-457200">
              <a:spcBef>
                <a:spcPts val="0"/>
              </a:spcBef>
              <a:spcAft>
                <a:spcPts val="600"/>
              </a:spcAft>
              <a:buAutoNum type="arabicParenR" startAt="4"/>
            </a:pPr>
            <a:r>
              <a:rPr lang="en-US" sz="1800" b="1" dirty="0" smtClean="0">
                <a:solidFill>
                  <a:srgbClr val="000090"/>
                </a:solidFill>
                <a:latin typeface="Calibri"/>
                <a:cs typeface="Calibri"/>
              </a:rPr>
              <a:t>Climate </a:t>
            </a:r>
            <a:r>
              <a:rPr lang="en-US" sz="1800" b="1" dirty="0">
                <a:solidFill>
                  <a:srgbClr val="000090"/>
                </a:solidFill>
                <a:latin typeface="Calibri"/>
                <a:cs typeface="Calibri"/>
              </a:rPr>
              <a:t>and carbon/</a:t>
            </a:r>
            <a:r>
              <a:rPr lang="en-US" sz="1800" b="1" dirty="0" smtClean="0">
                <a:solidFill>
                  <a:srgbClr val="000090"/>
                </a:solidFill>
                <a:latin typeface="Calibri"/>
                <a:cs typeface="Calibri"/>
              </a:rPr>
              <a:t>biogeochemistry</a:t>
            </a:r>
          </a:p>
          <a:p>
            <a:pPr marL="0" lvl="0" indent="0">
              <a:spcBef>
                <a:spcPts val="0"/>
              </a:spcBef>
              <a:spcAft>
                <a:spcPts val="600"/>
              </a:spcAft>
              <a:buNone/>
            </a:pPr>
            <a:endParaRPr lang="en-US" sz="1800" dirty="0" smtClean="0">
              <a:solidFill>
                <a:srgbClr val="000090"/>
              </a:solidFill>
              <a:latin typeface="Calibri"/>
              <a:cs typeface="Calibri"/>
            </a:endParaRPr>
          </a:p>
          <a:p>
            <a:pPr marL="0" lvl="0" indent="0">
              <a:spcBef>
                <a:spcPts val="0"/>
              </a:spcBef>
              <a:spcAft>
                <a:spcPts val="600"/>
              </a:spcAft>
              <a:buNone/>
            </a:pPr>
            <a:endParaRPr lang="en-US" sz="1800" dirty="0" smtClean="0">
              <a:solidFill>
                <a:srgbClr val="000090"/>
              </a:solidFill>
              <a:latin typeface="Calibri"/>
              <a:cs typeface="Calibri"/>
            </a:endParaRPr>
          </a:p>
          <a:p>
            <a:pPr marL="0" lvl="0" indent="0">
              <a:spcBef>
                <a:spcPts val="0"/>
              </a:spcBef>
              <a:buNone/>
            </a:pPr>
            <a:endParaRPr lang="en-US" sz="2000" dirty="0">
              <a:solidFill>
                <a:srgbClr val="000090"/>
              </a:solidFill>
              <a:latin typeface="Calibri"/>
              <a:cs typeface="Calibri"/>
            </a:endParaRPr>
          </a:p>
        </p:txBody>
      </p:sp>
      <p:sp>
        <p:nvSpPr>
          <p:cNvPr id="6" name="Title 1"/>
          <p:cNvSpPr txBox="1">
            <a:spLocks/>
          </p:cNvSpPr>
          <p:nvPr/>
        </p:nvSpPr>
        <p:spPr>
          <a:xfrm>
            <a:off x="0" y="0"/>
            <a:ext cx="9144000" cy="1143000"/>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smtClean="0">
                <a:solidFill>
                  <a:schemeClr val="bg1"/>
                </a:solidFill>
                <a:latin typeface="Palatino"/>
                <a:cs typeface="Palatino"/>
              </a:rPr>
              <a:t>Research Challenges</a:t>
            </a:r>
            <a:endParaRPr lang="en-US" sz="3600" b="1" dirty="0">
              <a:solidFill>
                <a:schemeClr val="bg1"/>
              </a:solidFill>
              <a:latin typeface="Palatino"/>
              <a:ea typeface="ＭＳ Ｐゴシック" charset="0"/>
              <a:cs typeface="Palatino"/>
            </a:endParaRPr>
          </a:p>
        </p:txBody>
      </p:sp>
      <p:sp>
        <p:nvSpPr>
          <p:cNvPr id="7" name="TextBox 6"/>
          <p:cNvSpPr txBox="1"/>
          <p:nvPr/>
        </p:nvSpPr>
        <p:spPr>
          <a:xfrm>
            <a:off x="-594862" y="5658403"/>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stretch>
            <a:fillRect/>
          </a:stretch>
        </p:blipFill>
        <p:spPr>
          <a:xfrm>
            <a:off x="7879971" y="6032372"/>
            <a:ext cx="1264029" cy="825628"/>
          </a:xfrm>
          <a:prstGeom prst="rect">
            <a:avLst/>
          </a:prstGeom>
        </p:spPr>
      </p:pic>
      <p:pic>
        <p:nvPicPr>
          <p:cNvPr id="9" name="Picture 8"/>
          <p:cNvPicPr>
            <a:picLocks noChangeAspect="1"/>
          </p:cNvPicPr>
          <p:nvPr/>
        </p:nvPicPr>
        <p:blipFill rotWithShape="1">
          <a:blip r:embed="rId4"/>
          <a:srcRect r="6423"/>
          <a:stretch/>
        </p:blipFill>
        <p:spPr>
          <a:xfrm>
            <a:off x="4510272" y="2268371"/>
            <a:ext cx="4633728" cy="3764002"/>
          </a:xfrm>
          <a:prstGeom prst="rect">
            <a:avLst/>
          </a:prstGeom>
        </p:spPr>
      </p:pic>
    </p:spTree>
    <p:extLst>
      <p:ext uri="{BB962C8B-B14F-4D97-AF65-F5344CB8AC3E}">
        <p14:creationId xmlns:p14="http://schemas.microsoft.com/office/powerpoint/2010/main" val="35336165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3813"/>
            <a:ext cx="9144000" cy="1143001"/>
          </a:xfrm>
          <a:solidFill>
            <a:schemeClr val="accent1"/>
          </a:solidFill>
        </p:spPr>
        <p:style>
          <a:lnRef idx="3">
            <a:schemeClr val="lt1"/>
          </a:lnRef>
          <a:fillRef idx="1">
            <a:schemeClr val="accent1"/>
          </a:fillRef>
          <a:effectRef idx="1">
            <a:schemeClr val="accent1"/>
          </a:effectRef>
          <a:fontRef idx="minor">
            <a:schemeClr val="lt1"/>
          </a:fontRef>
        </p:style>
        <p:txBody>
          <a:bodyPr>
            <a:normAutofit/>
          </a:bodyPr>
          <a:lstStyle/>
          <a:p>
            <a:r>
              <a:rPr lang="en-US" sz="3600" dirty="0">
                <a:solidFill>
                  <a:schemeClr val="bg1"/>
                </a:solidFill>
                <a:latin typeface="Palatino" charset="0"/>
                <a:ea typeface="ＭＳ Ｐゴシック" charset="0"/>
                <a:cs typeface="Palatino" charset="0"/>
              </a:rPr>
              <a:t>Cross-Cut Strategies</a:t>
            </a:r>
          </a:p>
        </p:txBody>
      </p:sp>
      <p:pic>
        <p:nvPicPr>
          <p:cNvPr id="6" name="Picture 5"/>
          <p:cNvPicPr>
            <a:picLocks noChangeAspect="1"/>
          </p:cNvPicPr>
          <p:nvPr/>
        </p:nvPicPr>
        <p:blipFill>
          <a:blip r:embed="rId3"/>
          <a:stretch>
            <a:fillRect/>
          </a:stretch>
        </p:blipFill>
        <p:spPr>
          <a:xfrm>
            <a:off x="7879971" y="6032372"/>
            <a:ext cx="1264029" cy="825628"/>
          </a:xfrm>
          <a:prstGeom prst="rect">
            <a:avLst/>
          </a:prstGeom>
        </p:spPr>
      </p:pic>
      <p:pic>
        <p:nvPicPr>
          <p:cNvPr id="4" name="Picture 3"/>
          <p:cNvPicPr>
            <a:picLocks noChangeAspect="1"/>
          </p:cNvPicPr>
          <p:nvPr/>
        </p:nvPicPr>
        <p:blipFill>
          <a:blip r:embed="rId4"/>
          <a:stretch>
            <a:fillRect/>
          </a:stretch>
        </p:blipFill>
        <p:spPr>
          <a:xfrm>
            <a:off x="758248" y="1300550"/>
            <a:ext cx="7121723" cy="5222597"/>
          </a:xfrm>
          <a:prstGeom prst="rect">
            <a:avLst/>
          </a:prstGeom>
        </p:spPr>
      </p:pic>
    </p:spTree>
    <p:extLst>
      <p:ext uri="{BB962C8B-B14F-4D97-AF65-F5344CB8AC3E}">
        <p14:creationId xmlns:p14="http://schemas.microsoft.com/office/powerpoint/2010/main" val="17152026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rot="5400000">
            <a:off x="3438016" y="3759245"/>
            <a:ext cx="2671192" cy="1752600"/>
          </a:xfrm>
          <a:prstGeom prst="ellipse">
            <a:avLst/>
          </a:prstGeom>
          <a:gradFill>
            <a:gsLst>
              <a:gs pos="49000">
                <a:srgbClr val="FFFF99"/>
              </a:gs>
              <a:gs pos="100000">
                <a:schemeClr val="bg1">
                  <a:lumMod val="50000"/>
                  <a:alpha val="19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NZ">
              <a:solidFill>
                <a:srgbClr val="FFFFFF"/>
              </a:solidFill>
            </a:endParaRPr>
          </a:p>
        </p:txBody>
      </p:sp>
      <p:sp>
        <p:nvSpPr>
          <p:cNvPr id="28" name="TextBox 27"/>
          <p:cNvSpPr txBox="1"/>
          <p:nvPr/>
        </p:nvSpPr>
        <p:spPr>
          <a:xfrm>
            <a:off x="4125912" y="4599541"/>
            <a:ext cx="1250362" cy="769441"/>
          </a:xfrm>
          <a:prstGeom prst="rect">
            <a:avLst/>
          </a:prstGeom>
          <a:noFill/>
        </p:spPr>
        <p:txBody>
          <a:bodyPr wrap="none">
            <a:spAutoFit/>
          </a:bodyPr>
          <a:lstStyle/>
          <a:p>
            <a:pPr fontAlgn="auto">
              <a:spcBef>
                <a:spcPts val="0"/>
              </a:spcBef>
              <a:spcAft>
                <a:spcPts val="0"/>
              </a:spcAft>
              <a:defRPr/>
            </a:pPr>
            <a:r>
              <a:rPr lang="en-NZ" sz="4400" dirty="0" err="1">
                <a:solidFill>
                  <a:srgbClr val="ECE027"/>
                </a:solidFill>
                <a:effectLst>
                  <a:outerShdw blurRad="38100" dist="38100" dir="2700000" algn="tl">
                    <a:srgbClr val="000000">
                      <a:alpha val="43137"/>
                    </a:srgbClr>
                  </a:outerShdw>
                </a:effectLst>
                <a:latin typeface="+mn-lt"/>
                <a:ea typeface="+mn-ea"/>
                <a:cs typeface="+mn-cs"/>
              </a:rPr>
              <a:t>CliC</a:t>
            </a:r>
            <a:endParaRPr lang="en-NZ" sz="4400" dirty="0">
              <a:solidFill>
                <a:srgbClr val="ECE027"/>
              </a:solidFill>
              <a:effectLst>
                <a:outerShdw blurRad="38100" dist="38100" dir="2700000" algn="tl">
                  <a:srgbClr val="000000">
                    <a:alpha val="43137"/>
                  </a:srgbClr>
                </a:outerShdw>
              </a:effectLst>
              <a:latin typeface="+mn-lt"/>
              <a:ea typeface="+mn-ea"/>
              <a:cs typeface="+mn-cs"/>
            </a:endParaRPr>
          </a:p>
        </p:txBody>
      </p:sp>
      <p:sp>
        <p:nvSpPr>
          <p:cNvPr id="34" name="Oval 33"/>
          <p:cNvSpPr/>
          <p:nvPr/>
        </p:nvSpPr>
        <p:spPr>
          <a:xfrm rot="18900000">
            <a:off x="1344948" y="3265500"/>
            <a:ext cx="4094878" cy="2268000"/>
          </a:xfrm>
          <a:prstGeom prst="ellipse">
            <a:avLst/>
          </a:prstGeom>
          <a:gradFill>
            <a:gsLst>
              <a:gs pos="49000">
                <a:srgbClr val="3399FF"/>
              </a:gs>
              <a:gs pos="100000">
                <a:schemeClr val="bg1">
                  <a:lumMod val="50000"/>
                  <a:alpha val="19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NZ">
              <a:solidFill>
                <a:srgbClr val="FFFFFF"/>
              </a:solidFill>
            </a:endParaRPr>
          </a:p>
        </p:txBody>
      </p:sp>
      <p:sp>
        <p:nvSpPr>
          <p:cNvPr id="35" name="TextBox 34"/>
          <p:cNvSpPr txBox="1"/>
          <p:nvPr/>
        </p:nvSpPr>
        <p:spPr>
          <a:xfrm rot="18816528">
            <a:off x="2262702" y="3872777"/>
            <a:ext cx="2181056" cy="769441"/>
          </a:xfrm>
          <a:prstGeom prst="rect">
            <a:avLst/>
          </a:prstGeom>
          <a:noFill/>
        </p:spPr>
        <p:txBody>
          <a:bodyPr wrap="none">
            <a:spAutoFit/>
          </a:bodyPr>
          <a:lstStyle/>
          <a:p>
            <a:pPr fontAlgn="auto">
              <a:spcBef>
                <a:spcPts val="0"/>
              </a:spcBef>
              <a:spcAft>
                <a:spcPts val="0"/>
              </a:spcAft>
              <a:defRPr/>
            </a:pPr>
            <a:r>
              <a:rPr lang="en-NZ" sz="4400" dirty="0" smtClean="0">
                <a:solidFill>
                  <a:srgbClr val="0000FF"/>
                </a:solidFill>
                <a:effectLst>
                  <a:outerShdw blurRad="38100" dist="38100" dir="2700000" algn="tl">
                    <a:srgbClr val="000000">
                      <a:alpha val="43137"/>
                    </a:srgbClr>
                  </a:outerShdw>
                </a:effectLst>
                <a:latin typeface="+mn-lt"/>
                <a:ea typeface="+mn-ea"/>
                <a:cs typeface="+mn-cs"/>
              </a:rPr>
              <a:t>CLIVAR</a:t>
            </a:r>
            <a:endParaRPr lang="en-NZ" sz="4400" dirty="0">
              <a:solidFill>
                <a:srgbClr val="0000FF"/>
              </a:solidFill>
              <a:effectLst>
                <a:outerShdw blurRad="38100" dist="38100" dir="2700000" algn="tl">
                  <a:srgbClr val="000000">
                    <a:alpha val="43137"/>
                  </a:srgbClr>
                </a:outerShdw>
              </a:effectLst>
              <a:latin typeface="+mn-lt"/>
              <a:ea typeface="+mn-ea"/>
              <a:cs typeface="+mn-cs"/>
            </a:endParaRPr>
          </a:p>
        </p:txBody>
      </p:sp>
      <p:sp>
        <p:nvSpPr>
          <p:cNvPr id="37" name="Oval 36"/>
          <p:cNvSpPr/>
          <p:nvPr/>
        </p:nvSpPr>
        <p:spPr>
          <a:xfrm rot="2677492">
            <a:off x="3980247" y="3333333"/>
            <a:ext cx="4271930" cy="2268000"/>
          </a:xfrm>
          <a:prstGeom prst="ellipse">
            <a:avLst/>
          </a:prstGeom>
          <a:gradFill>
            <a:gsLst>
              <a:gs pos="49000">
                <a:srgbClr val="99FF66"/>
              </a:gs>
              <a:gs pos="100000">
                <a:schemeClr val="bg1">
                  <a:lumMod val="50000"/>
                  <a:alpha val="19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NZ">
              <a:solidFill>
                <a:srgbClr val="FFFFFF"/>
              </a:solidFill>
            </a:endParaRPr>
          </a:p>
        </p:txBody>
      </p:sp>
      <p:sp>
        <p:nvSpPr>
          <p:cNvPr id="38" name="TextBox 37"/>
          <p:cNvSpPr txBox="1"/>
          <p:nvPr/>
        </p:nvSpPr>
        <p:spPr>
          <a:xfrm rot="2732237">
            <a:off x="5184428" y="3806665"/>
            <a:ext cx="1885950" cy="768350"/>
          </a:xfrm>
          <a:prstGeom prst="rect">
            <a:avLst/>
          </a:prstGeom>
          <a:noFill/>
        </p:spPr>
        <p:txBody>
          <a:bodyPr wrap="none">
            <a:spAutoFit/>
          </a:bodyPr>
          <a:lstStyle/>
          <a:p>
            <a:pPr fontAlgn="auto">
              <a:spcBef>
                <a:spcPts val="0"/>
              </a:spcBef>
              <a:spcAft>
                <a:spcPts val="0"/>
              </a:spcAft>
              <a:defRPr/>
            </a:pPr>
            <a:r>
              <a:rPr lang="en-NZ" sz="4400" dirty="0">
                <a:solidFill>
                  <a:srgbClr val="8BCD43"/>
                </a:solidFill>
                <a:effectLst>
                  <a:outerShdw blurRad="38100" dist="38100" dir="2700000" algn="tl">
                    <a:srgbClr val="000000">
                      <a:alpha val="43137"/>
                    </a:srgbClr>
                  </a:outerShdw>
                </a:effectLst>
                <a:latin typeface="+mn-lt"/>
                <a:ea typeface="+mn-ea"/>
                <a:cs typeface="+mn-cs"/>
              </a:rPr>
              <a:t>GEWEX</a:t>
            </a:r>
          </a:p>
        </p:txBody>
      </p:sp>
      <p:sp>
        <p:nvSpPr>
          <p:cNvPr id="4" name="Isosceles Triangle 3"/>
          <p:cNvSpPr/>
          <p:nvPr/>
        </p:nvSpPr>
        <p:spPr>
          <a:xfrm>
            <a:off x="381000" y="63500"/>
            <a:ext cx="8424862" cy="6337300"/>
          </a:xfrm>
          <a:prstGeom prst="triangle">
            <a:avLst>
              <a:gd name="adj" fmla="val 4917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NZ">
              <a:solidFill>
                <a:srgbClr val="FFFFFF"/>
              </a:solidFill>
            </a:endParaRPr>
          </a:p>
        </p:txBody>
      </p:sp>
      <p:cxnSp>
        <p:nvCxnSpPr>
          <p:cNvPr id="8" name="Straight Connector 7"/>
          <p:cNvCxnSpPr/>
          <p:nvPr/>
        </p:nvCxnSpPr>
        <p:spPr>
          <a:xfrm rot="5400000">
            <a:off x="3250217" y="4269341"/>
            <a:ext cx="1651000" cy="12954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4557712" y="4269341"/>
            <a:ext cx="1651000" cy="12954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4" idx="5"/>
          </p:cNvCxnSpPr>
          <p:nvPr/>
        </p:nvCxnSpPr>
        <p:spPr>
          <a:xfrm flipV="1">
            <a:off x="4710112" y="3232150"/>
            <a:ext cx="1954908" cy="9906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2488875" y="3195865"/>
            <a:ext cx="2028923" cy="9906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3482975" y="2003979"/>
            <a:ext cx="1296987" cy="503237"/>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65050" y="2075416"/>
            <a:ext cx="1296987" cy="4318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358" name="TextBox 25"/>
          <p:cNvSpPr txBox="1">
            <a:spLocks noChangeArrowheads="1"/>
          </p:cNvSpPr>
          <p:nvPr/>
        </p:nvSpPr>
        <p:spPr bwMode="auto">
          <a:xfrm>
            <a:off x="3516312" y="5209141"/>
            <a:ext cx="2447925" cy="584200"/>
          </a:xfrm>
          <a:prstGeom prst="rect">
            <a:avLst/>
          </a:prstGeom>
          <a:noFill/>
          <a:ln w="9525">
            <a:noFill/>
            <a:miter lim="800000"/>
            <a:headEnd/>
            <a:tailEnd/>
          </a:ln>
        </p:spPr>
        <p:txBody>
          <a:bodyPr>
            <a:prstTxWarp prst="textNoShape">
              <a:avLst/>
            </a:prstTxWarp>
            <a:spAutoFit/>
          </a:bodyPr>
          <a:lstStyle/>
          <a:p>
            <a:pPr algn="ctr"/>
            <a:r>
              <a:rPr lang="en-NZ" sz="3200" dirty="0">
                <a:latin typeface="Calibri" pitchFamily="-1" charset="0"/>
              </a:rPr>
              <a:t>Cryosphere</a:t>
            </a:r>
          </a:p>
        </p:txBody>
      </p:sp>
      <p:sp>
        <p:nvSpPr>
          <p:cNvPr id="14361" name="TextBox 29"/>
          <p:cNvSpPr txBox="1">
            <a:spLocks noChangeArrowheads="1"/>
          </p:cNvSpPr>
          <p:nvPr/>
        </p:nvSpPr>
        <p:spPr bwMode="auto">
          <a:xfrm rot="3360000">
            <a:off x="7508107" y="5496515"/>
            <a:ext cx="1263650" cy="585787"/>
          </a:xfrm>
          <a:prstGeom prst="rect">
            <a:avLst/>
          </a:prstGeom>
          <a:noFill/>
          <a:ln w="9525">
            <a:noFill/>
            <a:miter lim="800000"/>
            <a:headEnd/>
            <a:tailEnd/>
          </a:ln>
        </p:spPr>
        <p:txBody>
          <a:bodyPr>
            <a:prstTxWarp prst="textNoShape">
              <a:avLst/>
            </a:prstTxWarp>
            <a:spAutoFit/>
          </a:bodyPr>
          <a:lstStyle/>
          <a:p>
            <a:r>
              <a:rPr lang="en-NZ" sz="3200" dirty="0">
                <a:latin typeface="Calibri" pitchFamily="-1" charset="0"/>
              </a:rPr>
              <a:t> Land</a:t>
            </a:r>
          </a:p>
        </p:txBody>
      </p:sp>
      <p:sp>
        <p:nvSpPr>
          <p:cNvPr id="31" name="Oval 30"/>
          <p:cNvSpPr/>
          <p:nvPr/>
        </p:nvSpPr>
        <p:spPr>
          <a:xfrm rot="16200000">
            <a:off x="2972060" y="1752521"/>
            <a:ext cx="3598912" cy="1368152"/>
          </a:xfrm>
          <a:prstGeom prst="ellipse">
            <a:avLst/>
          </a:prstGeom>
          <a:gradFill>
            <a:gsLst>
              <a:gs pos="49000">
                <a:srgbClr val="FFB4B4"/>
              </a:gs>
              <a:gs pos="100000">
                <a:schemeClr val="bg1">
                  <a:lumMod val="50000"/>
                  <a:alpha val="1900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NZ">
              <a:solidFill>
                <a:srgbClr val="FFFFFF"/>
              </a:solidFill>
            </a:endParaRPr>
          </a:p>
        </p:txBody>
      </p:sp>
      <p:sp>
        <p:nvSpPr>
          <p:cNvPr id="32" name="TextBox 31"/>
          <p:cNvSpPr txBox="1"/>
          <p:nvPr/>
        </p:nvSpPr>
        <p:spPr>
          <a:xfrm>
            <a:off x="3821112" y="1856341"/>
            <a:ext cx="1624012" cy="769938"/>
          </a:xfrm>
          <a:prstGeom prst="rect">
            <a:avLst/>
          </a:prstGeom>
          <a:noFill/>
        </p:spPr>
        <p:txBody>
          <a:bodyPr wrap="none">
            <a:spAutoFit/>
          </a:bodyPr>
          <a:lstStyle/>
          <a:p>
            <a:pPr fontAlgn="auto">
              <a:spcBef>
                <a:spcPts val="0"/>
              </a:spcBef>
              <a:spcAft>
                <a:spcPts val="0"/>
              </a:spcAft>
              <a:defRPr/>
            </a:pPr>
            <a:r>
              <a:rPr lang="en-NZ" sz="4400" dirty="0">
                <a:solidFill>
                  <a:srgbClr val="FF0000"/>
                </a:solidFill>
                <a:effectLst>
                  <a:outerShdw blurRad="38100" dist="38100" dir="2700000" algn="tl">
                    <a:srgbClr val="000000">
                      <a:alpha val="43137"/>
                    </a:srgbClr>
                  </a:outerShdw>
                </a:effectLst>
                <a:latin typeface="+mn-lt"/>
                <a:ea typeface="+mn-ea"/>
                <a:cs typeface="+mn-cs"/>
              </a:rPr>
              <a:t>SPARC</a:t>
            </a:r>
          </a:p>
        </p:txBody>
      </p:sp>
      <p:cxnSp>
        <p:nvCxnSpPr>
          <p:cNvPr id="26" name="Straight Connector 25"/>
          <p:cNvCxnSpPr/>
          <p:nvPr/>
        </p:nvCxnSpPr>
        <p:spPr>
          <a:xfrm rot="10800000">
            <a:off x="3440112" y="5742541"/>
            <a:ext cx="2590800" cy="158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4420392" y="6057658"/>
            <a:ext cx="635000" cy="4766"/>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357" name="TextBox 23"/>
          <p:cNvSpPr txBox="1">
            <a:spLocks noChangeArrowheads="1"/>
          </p:cNvSpPr>
          <p:nvPr/>
        </p:nvSpPr>
        <p:spPr bwMode="auto">
          <a:xfrm rot="-3420000">
            <a:off x="-731375" y="2842659"/>
            <a:ext cx="7369175" cy="803275"/>
          </a:xfrm>
          <a:prstGeom prst="rect">
            <a:avLst/>
          </a:prstGeom>
          <a:noFill/>
          <a:ln w="9525">
            <a:noFill/>
            <a:miter lim="800000"/>
            <a:headEnd/>
            <a:tailEnd/>
          </a:ln>
        </p:spPr>
        <p:txBody>
          <a:bodyPr>
            <a:prstTxWarp prst="textNoShape">
              <a:avLst/>
            </a:prstTxWarp>
            <a:spAutoFit/>
          </a:bodyPr>
          <a:lstStyle/>
          <a:p>
            <a:pPr>
              <a:lnSpc>
                <a:spcPct val="70000"/>
              </a:lnSpc>
            </a:pPr>
            <a:r>
              <a:rPr lang="en-NZ" sz="3200" dirty="0">
                <a:latin typeface="Calibri" pitchFamily="-1" charset="0"/>
              </a:rPr>
              <a:t>Ocean                          Tropo-           Strato-</a:t>
            </a:r>
          </a:p>
          <a:p>
            <a:pPr>
              <a:lnSpc>
                <a:spcPct val="70000"/>
              </a:lnSpc>
            </a:pPr>
            <a:r>
              <a:rPr lang="en-NZ" sz="3200" dirty="0">
                <a:latin typeface="Calibri" pitchFamily="-1" charset="0"/>
              </a:rPr>
              <a:t>                                      sphere          sphere</a:t>
            </a:r>
          </a:p>
        </p:txBody>
      </p:sp>
      <p:pic>
        <p:nvPicPr>
          <p:cNvPr id="25" name="Picture 24"/>
          <p:cNvPicPr>
            <a:picLocks noChangeAspect="1"/>
          </p:cNvPicPr>
          <p:nvPr/>
        </p:nvPicPr>
        <p:blipFill>
          <a:blip r:embed="rId2"/>
          <a:stretch>
            <a:fillRect/>
          </a:stretch>
        </p:blipFill>
        <p:spPr>
          <a:xfrm>
            <a:off x="203320" y="152400"/>
            <a:ext cx="3149480" cy="1349777"/>
          </a:xfrm>
          <a:prstGeom prst="rect">
            <a:avLst/>
          </a:prstGeom>
        </p:spPr>
      </p:pic>
    </p:spTree>
    <p:extLst>
      <p:ext uri="{BB962C8B-B14F-4D97-AF65-F5344CB8AC3E}">
        <p14:creationId xmlns:p14="http://schemas.microsoft.com/office/powerpoint/2010/main" val="3093795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8237538" y="1220788"/>
            <a:ext cx="0" cy="5043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098550" y="1198563"/>
            <a:ext cx="7138988" cy="222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098550" y="6264275"/>
            <a:ext cx="7138988"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640138" y="4822742"/>
            <a:ext cx="4432300" cy="1277273"/>
          </a:xfrm>
          <a:prstGeom prst="rect">
            <a:avLst/>
          </a:prstGeom>
          <a:solidFill>
            <a:srgbClr val="8064A2"/>
          </a:solidFill>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00" dirty="0" smtClean="0">
                <a:solidFill>
                  <a:srgbClr val="FFFFFF"/>
                </a:solidFill>
                <a:latin typeface="Calibri" charset="0"/>
              </a:rPr>
              <a:t>Salinity				Hurricanes</a:t>
            </a:r>
          </a:p>
          <a:p>
            <a:pPr eaLnBrk="1" hangingPunct="1">
              <a:defRPr/>
            </a:pPr>
            <a:r>
              <a:rPr lang="en-US" sz="1100" dirty="0" smtClean="0">
                <a:solidFill>
                  <a:srgbClr val="FFFFFF"/>
                </a:solidFill>
                <a:latin typeface="Calibri" charset="0"/>
              </a:rPr>
              <a:t>Madden </a:t>
            </a:r>
            <a:r>
              <a:rPr lang="en-US" sz="1100" dirty="0">
                <a:solidFill>
                  <a:srgbClr val="FFFFFF"/>
                </a:solidFill>
                <a:latin typeface="Calibri" charset="0"/>
              </a:rPr>
              <a:t>Julian </a:t>
            </a:r>
            <a:r>
              <a:rPr lang="en-US" sz="1100" dirty="0" smtClean="0">
                <a:solidFill>
                  <a:srgbClr val="FFFFFF"/>
                </a:solidFill>
                <a:latin typeface="Calibri" charset="0"/>
              </a:rPr>
              <a:t>Oscillation	Greenland Ice Sheet/Ocean Interactions</a:t>
            </a:r>
            <a:endParaRPr lang="en-US" sz="1100" dirty="0">
              <a:solidFill>
                <a:srgbClr val="FFFFFF"/>
              </a:solidFill>
              <a:latin typeface="Calibri" charset="0"/>
            </a:endParaRPr>
          </a:p>
          <a:p>
            <a:pPr eaLnBrk="1" hangingPunct="1">
              <a:defRPr/>
            </a:pPr>
            <a:r>
              <a:rPr lang="en-US" sz="1100" dirty="0">
                <a:solidFill>
                  <a:srgbClr val="FFFFFF"/>
                </a:solidFill>
                <a:latin typeface="Calibri" charset="0"/>
              </a:rPr>
              <a:t>Western Boundary </a:t>
            </a:r>
            <a:r>
              <a:rPr lang="en-US" sz="1100" dirty="0" smtClean="0">
                <a:solidFill>
                  <a:srgbClr val="FFFFFF"/>
                </a:solidFill>
                <a:latin typeface="Calibri" charset="0"/>
              </a:rPr>
              <a:t>Current	ENSO Diversity</a:t>
            </a:r>
            <a:endParaRPr lang="en-US" sz="1100" dirty="0">
              <a:solidFill>
                <a:srgbClr val="FFFFFF"/>
              </a:solidFill>
              <a:latin typeface="Calibri" charset="0"/>
            </a:endParaRPr>
          </a:p>
          <a:p>
            <a:pPr eaLnBrk="1" hangingPunct="1">
              <a:defRPr/>
            </a:pPr>
            <a:r>
              <a:rPr lang="en-US" sz="1100" dirty="0" smtClean="0">
                <a:solidFill>
                  <a:srgbClr val="FFFFFF"/>
                </a:solidFill>
                <a:latin typeface="Calibri" charset="0"/>
              </a:rPr>
              <a:t>Drought			Eastern Tropical Ocean Synthesis</a:t>
            </a:r>
            <a:endParaRPr lang="en-US" sz="1100" dirty="0">
              <a:solidFill>
                <a:srgbClr val="FFFFFF"/>
              </a:solidFill>
              <a:latin typeface="Calibri" charset="0"/>
            </a:endParaRPr>
          </a:p>
          <a:p>
            <a:pPr eaLnBrk="1" hangingPunct="1">
              <a:defRPr/>
            </a:pPr>
            <a:r>
              <a:rPr lang="en-US" sz="1100" dirty="0">
                <a:solidFill>
                  <a:srgbClr val="FFFFFF"/>
                </a:solidFill>
                <a:latin typeface="Calibri" charset="0"/>
              </a:rPr>
              <a:t>High Latitude Surface </a:t>
            </a:r>
            <a:r>
              <a:rPr lang="en-US" sz="1100" dirty="0" smtClean="0">
                <a:solidFill>
                  <a:srgbClr val="FFFFFF"/>
                </a:solidFill>
                <a:latin typeface="Calibri" charset="0"/>
              </a:rPr>
              <a:t>Fluxes	Extremes</a:t>
            </a:r>
            <a:endParaRPr lang="en-US" sz="1100" dirty="0">
              <a:solidFill>
                <a:srgbClr val="FFFFFF"/>
              </a:solidFill>
              <a:latin typeface="Calibri" charset="0"/>
            </a:endParaRPr>
          </a:p>
          <a:p>
            <a:pPr eaLnBrk="1" hangingPunct="1">
              <a:defRPr/>
            </a:pPr>
            <a:r>
              <a:rPr lang="en-US" sz="1100" dirty="0">
                <a:solidFill>
                  <a:srgbClr val="FFFFFF"/>
                </a:solidFill>
                <a:latin typeface="Calibri" charset="0"/>
              </a:rPr>
              <a:t>Decadal </a:t>
            </a:r>
            <a:r>
              <a:rPr lang="en-US" sz="1100" dirty="0" smtClean="0">
                <a:solidFill>
                  <a:srgbClr val="FFFFFF"/>
                </a:solidFill>
                <a:latin typeface="Calibri" charset="0"/>
              </a:rPr>
              <a:t>Predictability		Ocean Carbon Uptake</a:t>
            </a:r>
          </a:p>
          <a:p>
            <a:pPr eaLnBrk="1" hangingPunct="1">
              <a:defRPr/>
            </a:pPr>
            <a:r>
              <a:rPr lang="en-US" sz="1100" dirty="0" smtClean="0">
                <a:solidFill>
                  <a:srgbClr val="FFFFFF"/>
                </a:solidFill>
                <a:latin typeface="Calibri" charset="0"/>
              </a:rPr>
              <a:t>				Southern Ocean</a:t>
            </a:r>
            <a:endParaRPr lang="en-US" sz="1100" dirty="0">
              <a:solidFill>
                <a:srgbClr val="FFFFFF"/>
              </a:solidFill>
              <a:latin typeface="Calibri" charset="0"/>
            </a:endParaRPr>
          </a:p>
        </p:txBody>
      </p:sp>
      <p:sp>
        <p:nvSpPr>
          <p:cNvPr id="34" name="TextBox 33"/>
          <p:cNvSpPr txBox="1"/>
          <p:nvPr/>
        </p:nvSpPr>
        <p:spPr>
          <a:xfrm flipH="1">
            <a:off x="3640137" y="4452855"/>
            <a:ext cx="4432300" cy="369887"/>
          </a:xfrm>
          <a:prstGeom prst="rect">
            <a:avLst/>
          </a:prstGeom>
          <a:solidFill>
            <a:srgbClr val="8064A2"/>
          </a:solidFill>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a:solidFill>
                  <a:srgbClr val="FFFFFF"/>
                </a:solidFill>
                <a:latin typeface="Calibri" charset="0"/>
              </a:rPr>
              <a:t>Working Groups</a:t>
            </a:r>
          </a:p>
        </p:txBody>
      </p:sp>
      <p:sp>
        <p:nvSpPr>
          <p:cNvPr id="35" name="Rectangle 34"/>
          <p:cNvSpPr/>
          <p:nvPr/>
        </p:nvSpPr>
        <p:spPr>
          <a:xfrm>
            <a:off x="3640138" y="1354138"/>
            <a:ext cx="2001837" cy="708025"/>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en-US" dirty="0"/>
              <a:t>Scientific Steering Committee</a:t>
            </a:r>
          </a:p>
        </p:txBody>
      </p:sp>
      <p:cxnSp>
        <p:nvCxnSpPr>
          <p:cNvPr id="36" name="Straight Connector 35"/>
          <p:cNvCxnSpPr/>
          <p:nvPr/>
        </p:nvCxnSpPr>
        <p:spPr>
          <a:xfrm>
            <a:off x="4663365" y="2062163"/>
            <a:ext cx="0" cy="2095416"/>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095500" y="3065463"/>
            <a:ext cx="1835150" cy="738187"/>
          </a:xfrm>
          <a:prstGeom prst="rect">
            <a:avLst/>
          </a:prstGeom>
          <a:solidFill>
            <a:srgbClr val="008000"/>
          </a:solidFill>
        </p:spPr>
        <p:style>
          <a:lnRef idx="3">
            <a:schemeClr val="lt1"/>
          </a:lnRef>
          <a:fillRef idx="1">
            <a:schemeClr val="accent3"/>
          </a:fillRef>
          <a:effectRef idx="1">
            <a:schemeClr val="accent3"/>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400" dirty="0" smtClean="0">
                <a:solidFill>
                  <a:schemeClr val="bg1"/>
                </a:solidFill>
                <a:latin typeface="Calibri" charset="0"/>
              </a:rPr>
              <a:t>Phenomena, Observations &amp; Synthesis</a:t>
            </a:r>
            <a:endParaRPr lang="en-US" sz="1400" dirty="0">
              <a:solidFill>
                <a:schemeClr val="bg1"/>
              </a:solidFill>
              <a:latin typeface="Calibri" charset="0"/>
            </a:endParaRPr>
          </a:p>
        </p:txBody>
      </p:sp>
      <p:sp>
        <p:nvSpPr>
          <p:cNvPr id="38" name="TextBox 37"/>
          <p:cNvSpPr txBox="1"/>
          <p:nvPr/>
        </p:nvSpPr>
        <p:spPr>
          <a:xfrm flipH="1">
            <a:off x="2095499" y="2695575"/>
            <a:ext cx="5083175" cy="369888"/>
          </a:xfrm>
          <a:prstGeom prst="rect">
            <a:avLst/>
          </a:prstGeom>
          <a:solidFill>
            <a:srgbClr val="008000"/>
          </a:solidFill>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smtClean="0">
                <a:solidFill>
                  <a:srgbClr val="FFFFFF"/>
                </a:solidFill>
                <a:latin typeface="Calibri" charset="0"/>
              </a:rPr>
              <a:t>Panels</a:t>
            </a:r>
            <a:endParaRPr lang="en-US" sz="1800" dirty="0">
              <a:solidFill>
                <a:srgbClr val="FFFFFF"/>
              </a:solidFill>
              <a:latin typeface="Calibri" charset="0"/>
            </a:endParaRPr>
          </a:p>
        </p:txBody>
      </p:sp>
      <p:sp>
        <p:nvSpPr>
          <p:cNvPr id="39" name="TextBox 38"/>
          <p:cNvSpPr txBox="1"/>
          <p:nvPr/>
        </p:nvSpPr>
        <p:spPr>
          <a:xfrm>
            <a:off x="5370513" y="3065463"/>
            <a:ext cx="1808162" cy="738187"/>
          </a:xfrm>
          <a:prstGeom prst="rect">
            <a:avLst/>
          </a:prstGeom>
          <a:solidFill>
            <a:srgbClr val="008000"/>
          </a:solidFill>
        </p:spPr>
        <p:style>
          <a:lnRef idx="3">
            <a:schemeClr val="lt1"/>
          </a:lnRef>
          <a:fillRef idx="1">
            <a:schemeClr val="accent3"/>
          </a:fillRef>
          <a:effectRef idx="1">
            <a:schemeClr val="accent3"/>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400" dirty="0" smtClean="0">
                <a:solidFill>
                  <a:schemeClr val="bg1"/>
                </a:solidFill>
                <a:latin typeface="Calibri" charset="0"/>
              </a:rPr>
              <a:t>Predictability, Prediction &amp; Applications Interface</a:t>
            </a:r>
            <a:endParaRPr lang="en-US" sz="1400" dirty="0">
              <a:solidFill>
                <a:schemeClr val="bg1"/>
              </a:solidFill>
              <a:latin typeface="Calibri" charset="0"/>
            </a:endParaRPr>
          </a:p>
        </p:txBody>
      </p:sp>
      <p:sp>
        <p:nvSpPr>
          <p:cNvPr id="40" name="TextBox 39"/>
          <p:cNvSpPr txBox="1"/>
          <p:nvPr/>
        </p:nvSpPr>
        <p:spPr>
          <a:xfrm>
            <a:off x="3930650" y="3065463"/>
            <a:ext cx="1439863" cy="738187"/>
          </a:xfrm>
          <a:prstGeom prst="rect">
            <a:avLst/>
          </a:prstGeom>
          <a:solidFill>
            <a:srgbClr val="008000"/>
          </a:solidFill>
        </p:spPr>
        <p:style>
          <a:lnRef idx="3">
            <a:schemeClr val="lt1"/>
          </a:lnRef>
          <a:fillRef idx="1">
            <a:schemeClr val="accent3"/>
          </a:fillRef>
          <a:effectRef idx="1">
            <a:schemeClr val="accent3"/>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400" dirty="0" smtClean="0">
                <a:solidFill>
                  <a:schemeClr val="bg1"/>
                </a:solidFill>
                <a:latin typeface="Calibri" charset="0"/>
              </a:rPr>
              <a:t>Process Study Model</a:t>
            </a:r>
          </a:p>
          <a:p>
            <a:pPr algn="ctr" eaLnBrk="1" hangingPunct="1">
              <a:defRPr/>
            </a:pPr>
            <a:r>
              <a:rPr lang="en-US" sz="1400" dirty="0" smtClean="0">
                <a:solidFill>
                  <a:schemeClr val="bg1"/>
                </a:solidFill>
                <a:latin typeface="Calibri" charset="0"/>
              </a:rPr>
              <a:t>Improvement</a:t>
            </a:r>
            <a:endParaRPr lang="en-US" sz="1400" dirty="0">
              <a:solidFill>
                <a:schemeClr val="bg1"/>
              </a:solidFill>
              <a:latin typeface="Calibri" charset="0"/>
            </a:endParaRPr>
          </a:p>
        </p:txBody>
      </p:sp>
      <p:sp>
        <p:nvSpPr>
          <p:cNvPr id="41" name="Rectangle 40"/>
          <p:cNvSpPr/>
          <p:nvPr/>
        </p:nvSpPr>
        <p:spPr>
          <a:xfrm>
            <a:off x="1231900" y="1354138"/>
            <a:ext cx="2001838" cy="708025"/>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en-US" dirty="0"/>
              <a:t>Interagency Group</a:t>
            </a:r>
          </a:p>
        </p:txBody>
      </p:sp>
      <p:sp>
        <p:nvSpPr>
          <p:cNvPr id="42" name="Rectangle 41"/>
          <p:cNvSpPr/>
          <p:nvPr/>
        </p:nvSpPr>
        <p:spPr>
          <a:xfrm>
            <a:off x="6070600" y="1354138"/>
            <a:ext cx="2001838" cy="708025"/>
          </a:xfrm>
          <a:prstGeom prst="rect">
            <a:avLst/>
          </a:prstGeom>
          <a:solidFill>
            <a:srgbClr val="4F81BD"/>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en-US" dirty="0"/>
              <a:t>Project Office</a:t>
            </a:r>
          </a:p>
        </p:txBody>
      </p:sp>
      <p:sp>
        <p:nvSpPr>
          <p:cNvPr id="43" name="Rectangle 42"/>
          <p:cNvSpPr/>
          <p:nvPr/>
        </p:nvSpPr>
        <p:spPr>
          <a:xfrm>
            <a:off x="3190875" y="700088"/>
            <a:ext cx="2898775" cy="484187"/>
          </a:xfrm>
          <a:prstGeom prst="rect">
            <a:avLst/>
          </a:prstGeom>
          <a:solidFill>
            <a:srgbClr val="4F81BD"/>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smtClean="0"/>
              <a:t>US </a:t>
            </a:r>
            <a:r>
              <a:rPr lang="en-US" sz="2400" dirty="0"/>
              <a:t>CLIVAR</a:t>
            </a:r>
          </a:p>
        </p:txBody>
      </p:sp>
      <p:cxnSp>
        <p:nvCxnSpPr>
          <p:cNvPr id="44" name="Straight Connector 43"/>
          <p:cNvCxnSpPr>
            <a:stCxn id="41" idx="3"/>
            <a:endCxn id="35" idx="1"/>
          </p:cNvCxnSpPr>
          <p:nvPr/>
        </p:nvCxnSpPr>
        <p:spPr>
          <a:xfrm>
            <a:off x="3233738" y="1708150"/>
            <a:ext cx="406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641975" y="1708150"/>
            <a:ext cx="404813" cy="0"/>
          </a:xfrm>
          <a:prstGeom prst="line">
            <a:avLst/>
          </a:prstGeom>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233486" y="4822742"/>
            <a:ext cx="2095250" cy="430887"/>
          </a:xfrm>
          <a:prstGeom prst="rect">
            <a:avLst/>
          </a:prstGeom>
          <a:solidFill>
            <a:srgbClr val="8064A2"/>
          </a:solidFill>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00" dirty="0" smtClean="0">
                <a:solidFill>
                  <a:srgbClr val="FFFFFF"/>
                </a:solidFill>
                <a:latin typeface="Calibri" charset="0"/>
              </a:rPr>
              <a:t>Atlantic </a:t>
            </a:r>
            <a:r>
              <a:rPr lang="en-US" sz="1100" dirty="0" err="1" smtClean="0">
                <a:solidFill>
                  <a:srgbClr val="FFFFFF"/>
                </a:solidFill>
                <a:latin typeface="Calibri" charset="0"/>
              </a:rPr>
              <a:t>Meridional</a:t>
            </a:r>
            <a:r>
              <a:rPr lang="en-US" sz="1100" dirty="0" smtClean="0">
                <a:solidFill>
                  <a:srgbClr val="FFFFFF"/>
                </a:solidFill>
                <a:latin typeface="Calibri" charset="0"/>
              </a:rPr>
              <a:t> Overturning </a:t>
            </a:r>
          </a:p>
          <a:p>
            <a:pPr eaLnBrk="1" hangingPunct="1">
              <a:defRPr/>
            </a:pPr>
            <a:r>
              <a:rPr lang="en-US" sz="1100" dirty="0" smtClean="0">
                <a:solidFill>
                  <a:srgbClr val="FFFFFF"/>
                </a:solidFill>
                <a:latin typeface="Calibri" charset="0"/>
              </a:rPr>
              <a:t>   </a:t>
            </a:r>
            <a:r>
              <a:rPr lang="en-US" sz="1100" dirty="0">
                <a:solidFill>
                  <a:srgbClr val="FFFFFF"/>
                </a:solidFill>
                <a:latin typeface="Calibri" charset="0"/>
              </a:rPr>
              <a:t> </a:t>
            </a:r>
            <a:r>
              <a:rPr lang="en-US" sz="1100" dirty="0" smtClean="0">
                <a:solidFill>
                  <a:srgbClr val="FFFFFF"/>
                </a:solidFill>
                <a:latin typeface="Calibri" charset="0"/>
              </a:rPr>
              <a:t> Circulation (AMOC)</a:t>
            </a:r>
          </a:p>
        </p:txBody>
      </p:sp>
      <p:sp>
        <p:nvSpPr>
          <p:cNvPr id="47" name="TextBox 46"/>
          <p:cNvSpPr txBox="1"/>
          <p:nvPr/>
        </p:nvSpPr>
        <p:spPr>
          <a:xfrm flipH="1">
            <a:off x="1233485" y="4452855"/>
            <a:ext cx="2095250" cy="369887"/>
          </a:xfrm>
          <a:prstGeom prst="rect">
            <a:avLst/>
          </a:prstGeom>
          <a:solidFill>
            <a:srgbClr val="8064A2"/>
          </a:solidFill>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smtClean="0">
                <a:solidFill>
                  <a:srgbClr val="FFFFFF"/>
                </a:solidFill>
                <a:latin typeface="Calibri" charset="0"/>
              </a:rPr>
              <a:t>Science Teams</a:t>
            </a:r>
            <a:endParaRPr lang="en-US" sz="1800" dirty="0">
              <a:solidFill>
                <a:srgbClr val="FFFFFF"/>
              </a:solidFill>
              <a:latin typeface="Calibri" charset="0"/>
            </a:endParaRPr>
          </a:p>
        </p:txBody>
      </p:sp>
      <p:cxnSp>
        <p:nvCxnSpPr>
          <p:cNvPr id="48" name="Straight Connector 47"/>
          <p:cNvCxnSpPr/>
          <p:nvPr/>
        </p:nvCxnSpPr>
        <p:spPr>
          <a:xfrm flipH="1">
            <a:off x="2232526" y="4157579"/>
            <a:ext cx="3623761" cy="8521"/>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endCxn id="34" idx="0"/>
          </p:cNvCxnSpPr>
          <p:nvPr/>
        </p:nvCxnSpPr>
        <p:spPr>
          <a:xfrm>
            <a:off x="5856287" y="4166100"/>
            <a:ext cx="0" cy="286755"/>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232526" y="4166100"/>
            <a:ext cx="0" cy="286755"/>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506535" y="4157579"/>
            <a:ext cx="0" cy="16323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328736" y="5789917"/>
            <a:ext cx="177799"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flipH="1">
            <a:off x="1233486" y="5463020"/>
            <a:ext cx="2095250" cy="646331"/>
          </a:xfrm>
          <a:prstGeom prst="rect">
            <a:avLst/>
          </a:prstGeom>
          <a:solidFill>
            <a:srgbClr val="8064A2"/>
          </a:solidFill>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800" dirty="0" smtClean="0">
                <a:solidFill>
                  <a:srgbClr val="FFFFFF"/>
                </a:solidFill>
                <a:latin typeface="Calibri" charset="0"/>
              </a:rPr>
              <a:t>Climate Process Teams</a:t>
            </a:r>
            <a:endParaRPr lang="en-US" sz="1800" dirty="0">
              <a:solidFill>
                <a:srgbClr val="FFFFFF"/>
              </a:solidFill>
              <a:latin typeface="Calibri" charset="0"/>
            </a:endParaRPr>
          </a:p>
        </p:txBody>
      </p:sp>
      <p:pic>
        <p:nvPicPr>
          <p:cNvPr id="53" name="Picture 52"/>
          <p:cNvPicPr>
            <a:picLocks noChangeAspect="1"/>
          </p:cNvPicPr>
          <p:nvPr/>
        </p:nvPicPr>
        <p:blipFill>
          <a:blip r:embed="rId3"/>
          <a:stretch>
            <a:fillRect/>
          </a:stretch>
        </p:blipFill>
        <p:spPr>
          <a:xfrm>
            <a:off x="7879971" y="6032372"/>
            <a:ext cx="1264029" cy="825628"/>
          </a:xfrm>
          <a:prstGeom prst="rect">
            <a:avLst/>
          </a:prstGeom>
        </p:spPr>
      </p:pic>
      <p:cxnSp>
        <p:nvCxnSpPr>
          <p:cNvPr id="60" name="Straight Connector 59"/>
          <p:cNvCxnSpPr/>
          <p:nvPr/>
        </p:nvCxnSpPr>
        <p:spPr>
          <a:xfrm>
            <a:off x="1098550" y="1198563"/>
            <a:ext cx="0" cy="5072062"/>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79825" y="6350551"/>
            <a:ext cx="2658778" cy="369332"/>
          </a:xfrm>
          <a:prstGeom prst="rect">
            <a:avLst/>
          </a:prstGeom>
          <a:noFill/>
        </p:spPr>
        <p:txBody>
          <a:bodyPr wrap="square" rtlCol="0">
            <a:spAutoFit/>
          </a:bodyPr>
          <a:lstStyle/>
          <a:p>
            <a:r>
              <a:rPr lang="en-US" dirty="0" smtClean="0"/>
              <a:t>http://</a:t>
            </a:r>
            <a:r>
              <a:rPr lang="en-US" dirty="0" err="1" smtClean="0"/>
              <a:t>www.usclivar.org</a:t>
            </a:r>
            <a:endParaRPr lang="en-US" dirty="0"/>
          </a:p>
        </p:txBody>
      </p:sp>
    </p:spTree>
    <p:extLst>
      <p:ext uri="{BB962C8B-B14F-4D97-AF65-F5344CB8AC3E}">
        <p14:creationId xmlns:p14="http://schemas.microsoft.com/office/powerpoint/2010/main" val="255079566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13"/>
            <a:ext cx="9144000" cy="1143000"/>
          </a:xfrm>
          <a:solidFill>
            <a:srgbClr val="4F81BD"/>
          </a:solidFill>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3600" dirty="0" smtClean="0">
                <a:solidFill>
                  <a:schemeClr val="bg1"/>
                </a:solidFill>
                <a:latin typeface="Palatino"/>
                <a:cs typeface="Palatino"/>
              </a:rPr>
              <a:t>Implementation Approaches</a:t>
            </a:r>
            <a:endParaRPr lang="en-US" sz="3600" b="1" dirty="0">
              <a:solidFill>
                <a:schemeClr val="bg1"/>
              </a:solidFill>
              <a:latin typeface="Palatino"/>
              <a:ea typeface="ＭＳ Ｐゴシック" charset="0"/>
              <a:cs typeface="Palatino"/>
            </a:endParaRPr>
          </a:p>
        </p:txBody>
      </p:sp>
      <p:sp>
        <p:nvSpPr>
          <p:cNvPr id="3" name="Content Placeholder 2"/>
          <p:cNvSpPr>
            <a:spLocks noGrp="1"/>
          </p:cNvSpPr>
          <p:nvPr>
            <p:ph idx="1"/>
          </p:nvPr>
        </p:nvSpPr>
        <p:spPr>
          <a:xfrm>
            <a:off x="457200" y="1288897"/>
            <a:ext cx="8229600" cy="5418512"/>
          </a:xfrm>
        </p:spPr>
        <p:txBody>
          <a:bodyPr>
            <a:normAutofit/>
          </a:bodyPr>
          <a:lstStyle/>
          <a:p>
            <a:pPr marL="0" indent="0">
              <a:buNone/>
            </a:pPr>
            <a:endParaRPr lang="en-US" sz="800" dirty="0" smtClean="0">
              <a:solidFill>
                <a:srgbClr val="000090"/>
              </a:solidFill>
              <a:latin typeface="Calibri"/>
              <a:cs typeface="Calibri"/>
            </a:endParaRPr>
          </a:p>
          <a:p>
            <a:pPr marL="0" indent="0">
              <a:buNone/>
            </a:pPr>
            <a:r>
              <a:rPr lang="en-US" sz="2000" dirty="0" smtClean="0">
                <a:solidFill>
                  <a:srgbClr val="000090"/>
                </a:solidFill>
                <a:latin typeface="Calibri"/>
                <a:cs typeface="Calibri"/>
              </a:rPr>
              <a:t>US </a:t>
            </a:r>
            <a:r>
              <a:rPr lang="en-US" sz="2000" dirty="0">
                <a:solidFill>
                  <a:srgbClr val="000090"/>
                </a:solidFill>
                <a:latin typeface="Calibri"/>
                <a:cs typeface="Calibri"/>
              </a:rPr>
              <a:t>CLIVAR </a:t>
            </a:r>
            <a:r>
              <a:rPr lang="en-US" sz="2000" dirty="0" smtClean="0">
                <a:solidFill>
                  <a:srgbClr val="000090"/>
                </a:solidFill>
                <a:latin typeface="Calibri"/>
                <a:cs typeface="Calibri"/>
              </a:rPr>
              <a:t>will </a:t>
            </a:r>
            <a:r>
              <a:rPr lang="en-US" sz="2000" dirty="0">
                <a:solidFill>
                  <a:srgbClr val="000090"/>
                </a:solidFill>
                <a:latin typeface="Calibri"/>
                <a:cs typeface="Calibri"/>
              </a:rPr>
              <a:t>achieve </a:t>
            </a:r>
            <a:r>
              <a:rPr lang="en-US" sz="2000" dirty="0" smtClean="0">
                <a:solidFill>
                  <a:srgbClr val="000090"/>
                </a:solidFill>
                <a:latin typeface="Calibri"/>
                <a:cs typeface="Calibri"/>
              </a:rPr>
              <a:t>its </a:t>
            </a:r>
            <a:r>
              <a:rPr lang="en-US" sz="2000" dirty="0">
                <a:solidFill>
                  <a:srgbClr val="000090"/>
                </a:solidFill>
                <a:latin typeface="Calibri"/>
                <a:cs typeface="Calibri"/>
              </a:rPr>
              <a:t>goals </a:t>
            </a:r>
            <a:r>
              <a:rPr lang="en-US" sz="2000" dirty="0" smtClean="0">
                <a:solidFill>
                  <a:srgbClr val="000090"/>
                </a:solidFill>
                <a:latin typeface="Calibri"/>
                <a:cs typeface="Calibri"/>
              </a:rPr>
              <a:t>through PI participation in:</a:t>
            </a:r>
          </a:p>
          <a:p>
            <a:pPr marL="0" indent="0">
              <a:buNone/>
            </a:pPr>
            <a:endParaRPr lang="en-US" sz="800" dirty="0" smtClean="0">
              <a:solidFill>
                <a:srgbClr val="000090"/>
              </a:solidFill>
              <a:latin typeface="Calibri"/>
              <a:cs typeface="Calibri"/>
            </a:endParaRPr>
          </a:p>
          <a:p>
            <a:r>
              <a:rPr lang="en-US" sz="1800" b="1" dirty="0" smtClean="0">
                <a:solidFill>
                  <a:srgbClr val="000090"/>
                </a:solidFill>
                <a:latin typeface="Calibri"/>
                <a:cs typeface="Calibri"/>
              </a:rPr>
              <a:t>Science Teams</a:t>
            </a:r>
          </a:p>
          <a:p>
            <a:pPr lvl="1"/>
            <a:r>
              <a:rPr lang="en-US" sz="1400" dirty="0" smtClean="0">
                <a:solidFill>
                  <a:srgbClr val="000090"/>
                </a:solidFill>
                <a:latin typeface="Calibri"/>
                <a:cs typeface="Calibri"/>
              </a:rPr>
              <a:t>Interagency established PI group; coordinate projects; annual meeting &amp; report; 5-10 year duration</a:t>
            </a:r>
          </a:p>
          <a:p>
            <a:endParaRPr lang="en-US" sz="800" b="1" dirty="0" smtClean="0">
              <a:solidFill>
                <a:srgbClr val="000090"/>
              </a:solidFill>
              <a:latin typeface="Calibri"/>
              <a:cs typeface="Calibri"/>
            </a:endParaRPr>
          </a:p>
          <a:p>
            <a:r>
              <a:rPr lang="en-US" sz="1800" b="1" dirty="0" smtClean="0">
                <a:solidFill>
                  <a:srgbClr val="000090"/>
                </a:solidFill>
                <a:latin typeface="Calibri"/>
                <a:cs typeface="Calibri"/>
              </a:rPr>
              <a:t>Working Groups</a:t>
            </a:r>
          </a:p>
          <a:p>
            <a:pPr lvl="1"/>
            <a:r>
              <a:rPr lang="en-US" sz="1400" dirty="0" smtClean="0">
                <a:solidFill>
                  <a:srgbClr val="000090"/>
                </a:solidFill>
                <a:latin typeface="Calibri"/>
                <a:cs typeface="Calibri"/>
              </a:rPr>
              <a:t>Grassroots small group on specific topic; produce products for community; 2-3 year duration</a:t>
            </a:r>
          </a:p>
          <a:p>
            <a:endParaRPr lang="en-US" sz="800" b="1" dirty="0" smtClean="0">
              <a:solidFill>
                <a:srgbClr val="000090"/>
              </a:solidFill>
              <a:latin typeface="Calibri"/>
              <a:cs typeface="Calibri"/>
            </a:endParaRPr>
          </a:p>
          <a:p>
            <a:r>
              <a:rPr lang="en-US" sz="1800" b="1" dirty="0" smtClean="0">
                <a:solidFill>
                  <a:srgbClr val="000090"/>
                </a:solidFill>
                <a:latin typeface="Calibri"/>
                <a:cs typeface="Calibri"/>
              </a:rPr>
              <a:t>Climate </a:t>
            </a:r>
            <a:r>
              <a:rPr lang="en-US" sz="1800" b="1" dirty="0">
                <a:solidFill>
                  <a:srgbClr val="000090"/>
                </a:solidFill>
                <a:latin typeface="Calibri"/>
                <a:cs typeface="Calibri"/>
              </a:rPr>
              <a:t>Process Teams (CPTs</a:t>
            </a:r>
            <a:r>
              <a:rPr lang="en-US" sz="1800" b="1" dirty="0" smtClean="0">
                <a:solidFill>
                  <a:srgbClr val="000090"/>
                </a:solidFill>
                <a:latin typeface="Calibri"/>
                <a:cs typeface="Calibri"/>
              </a:rPr>
              <a:t>)</a:t>
            </a:r>
          </a:p>
          <a:p>
            <a:pPr lvl="1"/>
            <a:r>
              <a:rPr lang="en-US" sz="1400" dirty="0" smtClean="0">
                <a:solidFill>
                  <a:srgbClr val="000090"/>
                </a:solidFill>
                <a:latin typeface="Calibri"/>
                <a:cs typeface="Calibri"/>
              </a:rPr>
              <a:t>Agency funded projects assembling </a:t>
            </a:r>
            <a:r>
              <a:rPr lang="en-US" sz="1400" dirty="0" err="1" smtClean="0">
                <a:solidFill>
                  <a:srgbClr val="000090"/>
                </a:solidFill>
                <a:latin typeface="Calibri"/>
                <a:cs typeface="Calibri"/>
              </a:rPr>
              <a:t>observationalists</a:t>
            </a:r>
            <a:r>
              <a:rPr lang="en-US" sz="1400" dirty="0" smtClean="0">
                <a:solidFill>
                  <a:srgbClr val="000090"/>
                </a:solidFill>
                <a:latin typeface="Calibri"/>
                <a:cs typeface="Calibri"/>
              </a:rPr>
              <a:t> and model developers to advance specific process representation/parameterization in GCMs; 3-5 year duration</a:t>
            </a:r>
          </a:p>
          <a:p>
            <a:endParaRPr lang="en-US" sz="800" b="1" dirty="0">
              <a:solidFill>
                <a:srgbClr val="000090"/>
              </a:solidFill>
              <a:latin typeface="Calibri"/>
              <a:cs typeface="Calibri"/>
            </a:endParaRPr>
          </a:p>
          <a:p>
            <a:r>
              <a:rPr lang="en-US" sz="1800" b="1" dirty="0">
                <a:solidFill>
                  <a:srgbClr val="000090"/>
                </a:solidFill>
                <a:latin typeface="Calibri"/>
                <a:cs typeface="Calibri"/>
              </a:rPr>
              <a:t>S</a:t>
            </a:r>
            <a:r>
              <a:rPr lang="en-US" sz="1800" b="1" dirty="0" smtClean="0">
                <a:solidFill>
                  <a:srgbClr val="000090"/>
                </a:solidFill>
                <a:latin typeface="Calibri"/>
                <a:cs typeface="Calibri"/>
              </a:rPr>
              <a:t>cience </a:t>
            </a:r>
            <a:r>
              <a:rPr lang="en-US" sz="1800" b="1" dirty="0">
                <a:solidFill>
                  <a:srgbClr val="000090"/>
                </a:solidFill>
                <a:latin typeface="Calibri"/>
                <a:cs typeface="Calibri"/>
              </a:rPr>
              <a:t>M</a:t>
            </a:r>
            <a:r>
              <a:rPr lang="en-US" sz="1800" b="1" dirty="0" smtClean="0">
                <a:solidFill>
                  <a:srgbClr val="000090"/>
                </a:solidFill>
                <a:latin typeface="Calibri"/>
                <a:cs typeface="Calibri"/>
              </a:rPr>
              <a:t>eetings/Workshops</a:t>
            </a:r>
          </a:p>
          <a:p>
            <a:pPr lvl="1"/>
            <a:r>
              <a:rPr lang="en-US" sz="1400" dirty="0" smtClean="0">
                <a:solidFill>
                  <a:srgbClr val="000090"/>
                </a:solidFill>
                <a:latin typeface="Calibri"/>
                <a:cs typeface="Calibri"/>
              </a:rPr>
              <a:t>Community organized on relevant topics</a:t>
            </a:r>
          </a:p>
          <a:p>
            <a:endParaRPr lang="en-US" sz="800" dirty="0">
              <a:solidFill>
                <a:srgbClr val="000090"/>
              </a:solidFill>
              <a:latin typeface="Calibri"/>
              <a:cs typeface="Calibri"/>
            </a:endParaRPr>
          </a:p>
          <a:p>
            <a:r>
              <a:rPr lang="en-US" sz="1800" b="1" dirty="0" smtClean="0">
                <a:solidFill>
                  <a:srgbClr val="000090"/>
                </a:solidFill>
                <a:latin typeface="Calibri"/>
                <a:cs typeface="Calibri"/>
              </a:rPr>
              <a:t>Agency-supported Research </a:t>
            </a:r>
            <a:r>
              <a:rPr lang="en-US" sz="1800" b="1" dirty="0">
                <a:solidFill>
                  <a:srgbClr val="000090"/>
                </a:solidFill>
                <a:latin typeface="Calibri"/>
                <a:cs typeface="Calibri"/>
              </a:rPr>
              <a:t>C</a:t>
            </a:r>
            <a:r>
              <a:rPr lang="en-US" sz="1800" b="1" dirty="0" smtClean="0">
                <a:solidFill>
                  <a:srgbClr val="000090"/>
                </a:solidFill>
                <a:latin typeface="Calibri"/>
                <a:cs typeface="Calibri"/>
              </a:rPr>
              <a:t>alls </a:t>
            </a:r>
          </a:p>
          <a:p>
            <a:pPr lvl="1"/>
            <a:r>
              <a:rPr lang="en-US" sz="1400" dirty="0" smtClean="0">
                <a:solidFill>
                  <a:srgbClr val="000090"/>
                </a:solidFill>
                <a:latin typeface="Calibri"/>
                <a:cs typeface="Calibri"/>
              </a:rPr>
              <a:t>Implementing coordinated observation and data projects; field campaign and process research; modeling, prediction and applications projects</a:t>
            </a:r>
          </a:p>
          <a:p>
            <a:endParaRPr lang="en-US" sz="800" dirty="0" smtClean="0">
              <a:solidFill>
                <a:srgbClr val="000090"/>
              </a:solidFill>
              <a:latin typeface="Calibri"/>
              <a:cs typeface="Calibri"/>
            </a:endParaRPr>
          </a:p>
          <a:p>
            <a:r>
              <a:rPr lang="en-US" sz="1800" b="1" dirty="0">
                <a:solidFill>
                  <a:srgbClr val="000090"/>
                </a:solidFill>
                <a:latin typeface="Calibri"/>
                <a:cs typeface="Calibri"/>
              </a:rPr>
              <a:t>O</a:t>
            </a:r>
            <a:r>
              <a:rPr lang="en-US" sz="1800" b="1" dirty="0" smtClean="0">
                <a:solidFill>
                  <a:srgbClr val="000090"/>
                </a:solidFill>
                <a:latin typeface="Calibri"/>
                <a:cs typeface="Calibri"/>
              </a:rPr>
              <a:t>pportunities </a:t>
            </a:r>
            <a:r>
              <a:rPr lang="en-US" sz="1800" b="1" dirty="0">
                <a:solidFill>
                  <a:srgbClr val="000090"/>
                </a:solidFill>
                <a:latin typeface="Calibri"/>
                <a:cs typeface="Calibri"/>
              </a:rPr>
              <a:t>for </a:t>
            </a:r>
            <a:r>
              <a:rPr lang="en-US" sz="1800" b="1" dirty="0" smtClean="0">
                <a:solidFill>
                  <a:srgbClr val="000090"/>
                </a:solidFill>
                <a:latin typeface="Calibri"/>
                <a:cs typeface="Calibri"/>
              </a:rPr>
              <a:t>Students</a:t>
            </a:r>
            <a:r>
              <a:rPr lang="en-US" sz="1800" b="1" dirty="0">
                <a:solidFill>
                  <a:srgbClr val="000090"/>
                </a:solidFill>
                <a:latin typeface="Calibri"/>
                <a:cs typeface="Calibri"/>
              </a:rPr>
              <a:t>, </a:t>
            </a:r>
            <a:r>
              <a:rPr lang="en-US" sz="1800" b="1" dirty="0" smtClean="0">
                <a:solidFill>
                  <a:srgbClr val="000090"/>
                </a:solidFill>
                <a:latin typeface="Calibri"/>
                <a:cs typeface="Calibri"/>
              </a:rPr>
              <a:t>Postdocs</a:t>
            </a:r>
            <a:r>
              <a:rPr lang="en-US" sz="1800" b="1" dirty="0">
                <a:solidFill>
                  <a:srgbClr val="000090"/>
                </a:solidFill>
                <a:latin typeface="Calibri"/>
                <a:cs typeface="Calibri"/>
              </a:rPr>
              <a:t>, </a:t>
            </a:r>
            <a:r>
              <a:rPr lang="en-US" sz="1800" b="1" dirty="0" smtClean="0">
                <a:solidFill>
                  <a:srgbClr val="000090"/>
                </a:solidFill>
                <a:latin typeface="Calibri"/>
                <a:cs typeface="Calibri"/>
              </a:rPr>
              <a:t>and Early</a:t>
            </a:r>
            <a:r>
              <a:rPr lang="en-US" sz="1800" b="1" dirty="0">
                <a:solidFill>
                  <a:srgbClr val="000090"/>
                </a:solidFill>
                <a:latin typeface="Calibri"/>
                <a:cs typeface="Calibri"/>
              </a:rPr>
              <a:t>-career </a:t>
            </a:r>
            <a:r>
              <a:rPr lang="en-US" sz="1800" b="1" dirty="0" smtClean="0">
                <a:solidFill>
                  <a:srgbClr val="000090"/>
                </a:solidFill>
                <a:latin typeface="Calibri"/>
                <a:cs typeface="Calibri"/>
              </a:rPr>
              <a:t>Scientists</a:t>
            </a:r>
          </a:p>
          <a:p>
            <a:pPr lvl="1"/>
            <a:r>
              <a:rPr lang="en-US" sz="1400" dirty="0" smtClean="0">
                <a:solidFill>
                  <a:srgbClr val="000090"/>
                </a:solidFill>
                <a:latin typeface="Calibri"/>
                <a:cs typeface="Calibri"/>
              </a:rPr>
              <a:t>Participation emphasized in above activities; assistance for attending meetings</a:t>
            </a:r>
          </a:p>
        </p:txBody>
      </p:sp>
      <p:pic>
        <p:nvPicPr>
          <p:cNvPr id="5" name="Picture 4"/>
          <p:cNvPicPr>
            <a:picLocks noChangeAspect="1"/>
          </p:cNvPicPr>
          <p:nvPr/>
        </p:nvPicPr>
        <p:blipFill>
          <a:blip r:embed="rId3"/>
          <a:stretch>
            <a:fillRect/>
          </a:stretch>
        </p:blipFill>
        <p:spPr>
          <a:xfrm>
            <a:off x="7879971" y="6032372"/>
            <a:ext cx="1264029" cy="825628"/>
          </a:xfrm>
          <a:prstGeom prst="rect">
            <a:avLst/>
          </a:prstGeom>
        </p:spPr>
      </p:pic>
    </p:spTree>
    <p:extLst>
      <p:ext uri="{BB962C8B-B14F-4D97-AF65-F5344CB8AC3E}">
        <p14:creationId xmlns:p14="http://schemas.microsoft.com/office/powerpoint/2010/main" val="27705980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18787"/>
            <a:ext cx="9144000" cy="5825272"/>
          </a:xfrm>
          <a:solidFill>
            <a:srgbClr val="FFFFFF"/>
          </a:solidFill>
        </p:spPr>
        <p:txBody>
          <a:bodyPr>
            <a:normAutofit lnSpcReduction="10000"/>
          </a:bodyPr>
          <a:lstStyle/>
          <a:p>
            <a:pPr marL="0" indent="0">
              <a:buNone/>
            </a:pPr>
            <a:endParaRPr lang="en-US" sz="800" dirty="0">
              <a:solidFill>
                <a:srgbClr val="000090"/>
              </a:solidFill>
              <a:latin typeface="Calibri"/>
              <a:cs typeface="Calibri"/>
            </a:endParaRPr>
          </a:p>
          <a:p>
            <a:pPr marL="0" indent="0">
              <a:buNone/>
            </a:pPr>
            <a:r>
              <a:rPr lang="en-US" sz="2000" dirty="0" smtClean="0">
                <a:solidFill>
                  <a:srgbClr val="000090"/>
                </a:solidFill>
                <a:latin typeface="Calibri"/>
                <a:cs typeface="Calibri"/>
              </a:rPr>
              <a:t>Engagement of of US and International programs</a:t>
            </a:r>
            <a:r>
              <a:rPr lang="en-US" sz="2000" dirty="0">
                <a:solidFill>
                  <a:srgbClr val="000090"/>
                </a:solidFill>
                <a:latin typeface="Calibri"/>
                <a:cs typeface="Calibri"/>
              </a:rPr>
              <a:t> </a:t>
            </a:r>
            <a:r>
              <a:rPr lang="en-US" sz="2000" dirty="0" smtClean="0">
                <a:solidFill>
                  <a:srgbClr val="000090"/>
                </a:solidFill>
                <a:latin typeface="Calibri"/>
                <a:cs typeface="Calibri"/>
              </a:rPr>
              <a:t>and infrastructure</a:t>
            </a:r>
            <a:endParaRPr lang="en-US" sz="2000" dirty="0">
              <a:solidFill>
                <a:srgbClr val="000090"/>
              </a:solidFill>
              <a:latin typeface="Calibri"/>
              <a:cs typeface="Calibri"/>
            </a:endParaRPr>
          </a:p>
          <a:p>
            <a:pPr marL="0" indent="0">
              <a:buNone/>
            </a:pPr>
            <a:endParaRPr lang="en-US" sz="800" dirty="0">
              <a:solidFill>
                <a:srgbClr val="000090"/>
              </a:solidFill>
              <a:latin typeface="Calibri"/>
              <a:cs typeface="Calibri"/>
            </a:endParaRPr>
          </a:p>
          <a:p>
            <a:r>
              <a:rPr lang="en-US" sz="1800" b="1" dirty="0" smtClean="0">
                <a:solidFill>
                  <a:srgbClr val="000090"/>
                </a:solidFill>
                <a:latin typeface="Calibri"/>
                <a:cs typeface="Calibri"/>
              </a:rPr>
              <a:t>USGCRP</a:t>
            </a:r>
          </a:p>
          <a:p>
            <a:pPr lvl="1"/>
            <a:r>
              <a:rPr lang="en-US" sz="1600" dirty="0" smtClean="0">
                <a:solidFill>
                  <a:srgbClr val="000090"/>
                </a:solidFill>
                <a:latin typeface="Calibri"/>
                <a:cs typeface="Calibri"/>
              </a:rPr>
              <a:t>Land surface hydrology and terrestrial ecosystem impacts research</a:t>
            </a:r>
          </a:p>
          <a:p>
            <a:pPr lvl="1"/>
            <a:r>
              <a:rPr lang="en-US" sz="1600" dirty="0" smtClean="0">
                <a:solidFill>
                  <a:srgbClr val="000090"/>
                </a:solidFill>
                <a:latin typeface="Calibri"/>
                <a:cs typeface="Calibri"/>
              </a:rPr>
              <a:t>Carbon cycle, ocean biogeochemistry and marine ecosystem research</a:t>
            </a:r>
          </a:p>
          <a:p>
            <a:pPr lvl="1"/>
            <a:r>
              <a:rPr lang="en-US" sz="1600" dirty="0" smtClean="0">
                <a:solidFill>
                  <a:srgbClr val="000090"/>
                </a:solidFill>
                <a:latin typeface="Calibri"/>
                <a:cs typeface="Calibri"/>
              </a:rPr>
              <a:t>Atmospheric aerosol-cloud interactions</a:t>
            </a:r>
          </a:p>
          <a:p>
            <a:pPr lvl="1"/>
            <a:r>
              <a:rPr lang="en-US" sz="1600" dirty="0" smtClean="0">
                <a:solidFill>
                  <a:srgbClr val="000090"/>
                </a:solidFill>
                <a:latin typeface="Calibri"/>
                <a:cs typeface="Calibri"/>
              </a:rPr>
              <a:t>Polar and </a:t>
            </a:r>
            <a:r>
              <a:rPr lang="en-US" sz="1600" dirty="0" err="1" smtClean="0">
                <a:solidFill>
                  <a:srgbClr val="000090"/>
                </a:solidFill>
                <a:latin typeface="Calibri"/>
                <a:cs typeface="Calibri"/>
              </a:rPr>
              <a:t>cryospheric</a:t>
            </a:r>
            <a:r>
              <a:rPr lang="en-US" sz="1600" dirty="0" smtClean="0">
                <a:solidFill>
                  <a:srgbClr val="000090"/>
                </a:solidFill>
                <a:latin typeface="Calibri"/>
                <a:cs typeface="Calibri"/>
              </a:rPr>
              <a:t> research</a:t>
            </a:r>
          </a:p>
          <a:p>
            <a:pPr marL="0" indent="0">
              <a:buNone/>
            </a:pPr>
            <a:endParaRPr lang="en-US" sz="800" b="1" dirty="0">
              <a:solidFill>
                <a:srgbClr val="000090"/>
              </a:solidFill>
              <a:latin typeface="Calibri"/>
              <a:cs typeface="Calibri"/>
            </a:endParaRPr>
          </a:p>
          <a:p>
            <a:r>
              <a:rPr lang="en-US" sz="1800" b="1" dirty="0" smtClean="0">
                <a:solidFill>
                  <a:srgbClr val="000090"/>
                </a:solidFill>
                <a:latin typeface="Calibri"/>
                <a:cs typeface="Calibri"/>
              </a:rPr>
              <a:t>WCRP</a:t>
            </a:r>
          </a:p>
          <a:p>
            <a:pPr lvl="1"/>
            <a:r>
              <a:rPr lang="en-US" sz="1600" dirty="0" smtClean="0">
                <a:solidFill>
                  <a:srgbClr val="000090"/>
                </a:solidFill>
                <a:latin typeface="Calibri"/>
                <a:cs typeface="Calibri"/>
              </a:rPr>
              <a:t>International CLIVAR</a:t>
            </a:r>
          </a:p>
          <a:p>
            <a:pPr lvl="1"/>
            <a:r>
              <a:rPr lang="en-US" sz="1600" dirty="0" smtClean="0">
                <a:solidFill>
                  <a:srgbClr val="000090"/>
                </a:solidFill>
                <a:latin typeface="Calibri"/>
                <a:cs typeface="Calibri"/>
              </a:rPr>
              <a:t>Global Energy and Water Exchanges (GEWEX)</a:t>
            </a:r>
          </a:p>
          <a:p>
            <a:pPr lvl="1"/>
            <a:r>
              <a:rPr lang="en-US" sz="1600" dirty="0" smtClean="0">
                <a:solidFill>
                  <a:srgbClr val="000090"/>
                </a:solidFill>
                <a:latin typeface="Calibri"/>
                <a:cs typeface="Calibri"/>
              </a:rPr>
              <a:t>Climate and </a:t>
            </a:r>
            <a:r>
              <a:rPr lang="en-US" sz="1600" dirty="0" err="1" smtClean="0">
                <a:solidFill>
                  <a:srgbClr val="000090"/>
                </a:solidFill>
                <a:latin typeface="Calibri"/>
                <a:cs typeface="Calibri"/>
              </a:rPr>
              <a:t>Cryosphere</a:t>
            </a:r>
            <a:r>
              <a:rPr lang="en-US" sz="1600" dirty="0" smtClean="0">
                <a:solidFill>
                  <a:srgbClr val="000090"/>
                </a:solidFill>
                <a:latin typeface="Calibri"/>
                <a:cs typeface="Calibri"/>
              </a:rPr>
              <a:t> (CLIC)</a:t>
            </a:r>
          </a:p>
          <a:p>
            <a:pPr lvl="1"/>
            <a:r>
              <a:rPr lang="en-US" sz="1600" dirty="0" smtClean="0">
                <a:solidFill>
                  <a:srgbClr val="000090"/>
                </a:solidFill>
                <a:latin typeface="Calibri"/>
                <a:cs typeface="Calibri"/>
              </a:rPr>
              <a:t>Stratospheric Processes and their Role in Climate (SPARC)</a:t>
            </a:r>
            <a:endParaRPr lang="en-US" sz="1600" dirty="0">
              <a:solidFill>
                <a:srgbClr val="000090"/>
              </a:solidFill>
              <a:latin typeface="Calibri"/>
              <a:cs typeface="Calibri"/>
            </a:endParaRPr>
          </a:p>
          <a:p>
            <a:endParaRPr lang="en-US" sz="800" b="1" dirty="0">
              <a:solidFill>
                <a:srgbClr val="000090"/>
              </a:solidFill>
              <a:latin typeface="Calibri"/>
              <a:cs typeface="Calibri"/>
            </a:endParaRPr>
          </a:p>
          <a:p>
            <a:r>
              <a:rPr lang="en-US" sz="1800" b="1" dirty="0" smtClean="0">
                <a:solidFill>
                  <a:srgbClr val="000090"/>
                </a:solidFill>
                <a:latin typeface="Calibri"/>
                <a:cs typeface="Calibri"/>
              </a:rPr>
              <a:t>Enabling Infrastructure</a:t>
            </a:r>
            <a:endParaRPr lang="en-US" sz="1800" b="1" dirty="0">
              <a:solidFill>
                <a:srgbClr val="000090"/>
              </a:solidFill>
              <a:latin typeface="Calibri"/>
              <a:cs typeface="Calibri"/>
            </a:endParaRPr>
          </a:p>
          <a:p>
            <a:pPr lvl="1"/>
            <a:r>
              <a:rPr lang="en-US" sz="1600" dirty="0" smtClean="0">
                <a:solidFill>
                  <a:srgbClr val="000090"/>
                </a:solidFill>
                <a:latin typeface="Calibri"/>
                <a:cs typeface="Calibri"/>
              </a:rPr>
              <a:t>Sustained observing systems</a:t>
            </a:r>
          </a:p>
          <a:p>
            <a:pPr lvl="1"/>
            <a:r>
              <a:rPr lang="en-US" sz="1600" dirty="0" smtClean="0">
                <a:solidFill>
                  <a:srgbClr val="000090"/>
                </a:solidFill>
                <a:latin typeface="Calibri"/>
                <a:cs typeface="Calibri"/>
              </a:rPr>
              <a:t>Data centers</a:t>
            </a:r>
          </a:p>
          <a:p>
            <a:pPr lvl="1"/>
            <a:r>
              <a:rPr lang="en-US" sz="1600" dirty="0" smtClean="0">
                <a:solidFill>
                  <a:srgbClr val="000090"/>
                </a:solidFill>
                <a:latin typeface="Calibri"/>
                <a:cs typeface="Calibri"/>
              </a:rPr>
              <a:t>Ship and aircraft</a:t>
            </a:r>
          </a:p>
          <a:p>
            <a:pPr lvl="1"/>
            <a:r>
              <a:rPr lang="en-US" sz="1600" dirty="0" smtClean="0">
                <a:solidFill>
                  <a:srgbClr val="000090"/>
                </a:solidFill>
                <a:latin typeface="Calibri"/>
                <a:cs typeface="Calibri"/>
              </a:rPr>
              <a:t>Modeling centers and high-performance computing</a:t>
            </a:r>
          </a:p>
          <a:p>
            <a:pPr lvl="1"/>
            <a:r>
              <a:rPr lang="en-US" sz="1600" dirty="0" smtClean="0">
                <a:solidFill>
                  <a:srgbClr val="000090"/>
                </a:solidFill>
                <a:latin typeface="Calibri"/>
                <a:cs typeface="Calibri"/>
              </a:rPr>
              <a:t>Operational and real-time information centers</a:t>
            </a:r>
          </a:p>
          <a:p>
            <a:pPr lvl="1"/>
            <a:r>
              <a:rPr lang="en-US" sz="1600" dirty="0" smtClean="0">
                <a:solidFill>
                  <a:srgbClr val="000090"/>
                </a:solidFill>
                <a:latin typeface="Calibri"/>
                <a:cs typeface="Calibri"/>
              </a:rPr>
              <a:t>International and US national climate change assessments</a:t>
            </a:r>
            <a:endParaRPr lang="en-US" sz="1600" b="1" dirty="0">
              <a:solidFill>
                <a:srgbClr val="000090"/>
              </a:solidFill>
              <a:latin typeface="Calibri"/>
              <a:cs typeface="Calibri"/>
            </a:endParaRPr>
          </a:p>
        </p:txBody>
      </p:sp>
      <p:sp>
        <p:nvSpPr>
          <p:cNvPr id="6" name="Title 1"/>
          <p:cNvSpPr>
            <a:spLocks noGrp="1"/>
          </p:cNvSpPr>
          <p:nvPr>
            <p:ph type="title"/>
          </p:nvPr>
        </p:nvSpPr>
        <p:spPr>
          <a:xfrm>
            <a:off x="0" y="-24213"/>
            <a:ext cx="9144000" cy="1143000"/>
          </a:xfrm>
          <a:solidFill>
            <a:srgbClr val="4F81BD"/>
          </a:solidFill>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3600" dirty="0" smtClean="0">
                <a:solidFill>
                  <a:schemeClr val="bg1"/>
                </a:solidFill>
                <a:latin typeface="Palatino"/>
                <a:cs typeface="Palatino"/>
              </a:rPr>
              <a:t>Program Cooperation &amp; Coordination</a:t>
            </a:r>
            <a:endParaRPr lang="en-US" sz="3600" b="1" dirty="0">
              <a:solidFill>
                <a:schemeClr val="bg1"/>
              </a:solidFill>
              <a:latin typeface="Palatino"/>
              <a:ea typeface="ＭＳ Ｐゴシック" charset="0"/>
              <a:cs typeface="Palatino"/>
            </a:endParaRPr>
          </a:p>
        </p:txBody>
      </p:sp>
      <p:pic>
        <p:nvPicPr>
          <p:cNvPr id="5" name="Picture 4"/>
          <p:cNvPicPr>
            <a:picLocks noChangeAspect="1"/>
          </p:cNvPicPr>
          <p:nvPr/>
        </p:nvPicPr>
        <p:blipFill>
          <a:blip r:embed="rId3"/>
          <a:stretch>
            <a:fillRect/>
          </a:stretch>
        </p:blipFill>
        <p:spPr>
          <a:xfrm>
            <a:off x="8014116" y="6119992"/>
            <a:ext cx="1129884" cy="738008"/>
          </a:xfrm>
          <a:prstGeom prst="rect">
            <a:avLst/>
          </a:prstGeom>
        </p:spPr>
      </p:pic>
    </p:spTree>
    <p:extLst>
      <p:ext uri="{BB962C8B-B14F-4D97-AF65-F5344CB8AC3E}">
        <p14:creationId xmlns:p14="http://schemas.microsoft.com/office/powerpoint/2010/main" val="2094351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14008" y="1666455"/>
            <a:ext cx="6903452" cy="4642341"/>
          </a:xfrm>
          <a:prstGeom prst="rect">
            <a:avLst/>
          </a:prstGeom>
          <a:solidFill>
            <a:srgbClr val="8064A2">
              <a:alpha val="70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latin typeface="Palatino"/>
              <a:cs typeface="Palatino"/>
            </a:endParaRPr>
          </a:p>
        </p:txBody>
      </p:sp>
      <p:sp>
        <p:nvSpPr>
          <p:cNvPr id="12" name="Rectangle 11"/>
          <p:cNvSpPr/>
          <p:nvPr/>
        </p:nvSpPr>
        <p:spPr>
          <a:xfrm>
            <a:off x="2970267" y="1809579"/>
            <a:ext cx="2630791" cy="737524"/>
          </a:xfrm>
          <a:prstGeom prst="rect">
            <a:avLst/>
          </a:prstGeom>
          <a:solidFill>
            <a:srgbClr val="8064A2"/>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dirty="0" smtClean="0">
                <a:latin typeface="Palatino"/>
                <a:cs typeface="Palatino"/>
              </a:rPr>
              <a:t>US Global Change Research Program</a:t>
            </a:r>
            <a:endParaRPr lang="en-US" sz="2000" dirty="0">
              <a:latin typeface="Palatino"/>
              <a:cs typeface="Palatino"/>
            </a:endParaRPr>
          </a:p>
        </p:txBody>
      </p:sp>
      <p:sp>
        <p:nvSpPr>
          <p:cNvPr id="16" name="Title 1"/>
          <p:cNvSpPr txBox="1">
            <a:spLocks/>
          </p:cNvSpPr>
          <p:nvPr/>
        </p:nvSpPr>
        <p:spPr>
          <a:xfrm>
            <a:off x="0" y="0"/>
            <a:ext cx="9144000" cy="1169808"/>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800" b="1" dirty="0" smtClean="0">
                <a:solidFill>
                  <a:schemeClr val="bg1"/>
                </a:solidFill>
                <a:latin typeface="Palatino"/>
                <a:ea typeface="ＭＳ Ｐゴシック" charset="0"/>
                <a:cs typeface="Palatino"/>
              </a:rPr>
              <a:t>Core Climate Science Contribution to USGCRP</a:t>
            </a:r>
            <a:endParaRPr lang="en-US" sz="2800" b="1" dirty="0">
              <a:solidFill>
                <a:schemeClr val="bg1"/>
              </a:solidFill>
              <a:latin typeface="Palatino"/>
              <a:ea typeface="ＭＳ Ｐゴシック" charset="0"/>
              <a:cs typeface="Palatino"/>
            </a:endParaRPr>
          </a:p>
        </p:txBody>
      </p:sp>
      <p:pic>
        <p:nvPicPr>
          <p:cNvPr id="5" name="Picture 4"/>
          <p:cNvPicPr>
            <a:picLocks noChangeAspect="1"/>
          </p:cNvPicPr>
          <p:nvPr/>
        </p:nvPicPr>
        <p:blipFill>
          <a:blip r:embed="rId3"/>
          <a:stretch>
            <a:fillRect/>
          </a:stretch>
        </p:blipFill>
        <p:spPr>
          <a:xfrm>
            <a:off x="5172546" y="1768429"/>
            <a:ext cx="857024" cy="842897"/>
          </a:xfrm>
          <a:prstGeom prst="rect">
            <a:avLst/>
          </a:prstGeom>
        </p:spPr>
      </p:pic>
      <p:pic>
        <p:nvPicPr>
          <p:cNvPr id="11" name="Picture 10"/>
          <p:cNvPicPr>
            <a:picLocks noChangeAspect="1"/>
          </p:cNvPicPr>
          <p:nvPr/>
        </p:nvPicPr>
        <p:blipFill>
          <a:blip r:embed="rId4">
            <a:alphaModFix/>
          </a:blip>
          <a:stretch>
            <a:fillRect/>
          </a:stretch>
        </p:blipFill>
        <p:spPr>
          <a:xfrm>
            <a:off x="4859243" y="3248370"/>
            <a:ext cx="2640657" cy="1724802"/>
          </a:xfrm>
          <a:prstGeom prst="rect">
            <a:avLst/>
          </a:prstGeom>
        </p:spPr>
      </p:pic>
      <p:sp>
        <p:nvSpPr>
          <p:cNvPr id="15" name="TextBox 14"/>
          <p:cNvSpPr txBox="1"/>
          <p:nvPr/>
        </p:nvSpPr>
        <p:spPr>
          <a:xfrm>
            <a:off x="1376868" y="3120236"/>
            <a:ext cx="2908796" cy="2646878"/>
          </a:xfrm>
          <a:prstGeom prst="rect">
            <a:avLst/>
          </a:prstGeom>
          <a:noFill/>
          <a:ln w="38100" cmpd="sng"/>
        </p:spPr>
        <p:style>
          <a:lnRef idx="2">
            <a:schemeClr val="accent4"/>
          </a:lnRef>
          <a:fillRef idx="1">
            <a:schemeClr val="lt1"/>
          </a:fillRef>
          <a:effectRef idx="0">
            <a:schemeClr val="accent4"/>
          </a:effectRef>
          <a:fontRef idx="minor">
            <a:schemeClr val="dk1"/>
          </a:fontRef>
        </p:style>
        <p:txBody>
          <a:bodyPr wrap="square" rtlCol="0">
            <a:spAutoFit/>
          </a:bodyPr>
          <a:lstStyle/>
          <a:p>
            <a:pPr algn="r"/>
            <a:r>
              <a:rPr lang="en-US" sz="1400" b="1" u="sng" dirty="0" smtClean="0">
                <a:solidFill>
                  <a:srgbClr val="2B2B79"/>
                </a:solidFill>
                <a:latin typeface="Palatino"/>
                <a:cs typeface="Palatino"/>
              </a:rPr>
              <a:t>Integrated Observations</a:t>
            </a:r>
          </a:p>
          <a:p>
            <a:pPr algn="r"/>
            <a:endParaRPr lang="en-US" sz="600" b="1" u="sng" dirty="0" smtClean="0">
              <a:solidFill>
                <a:srgbClr val="2B2B79"/>
              </a:solidFill>
              <a:latin typeface="Palatino"/>
              <a:cs typeface="Palatino"/>
            </a:endParaRPr>
          </a:p>
          <a:p>
            <a:pPr algn="r"/>
            <a:r>
              <a:rPr lang="en-US" sz="1400" b="1" u="sng" dirty="0" smtClean="0">
                <a:solidFill>
                  <a:srgbClr val="2B2B79"/>
                </a:solidFill>
                <a:latin typeface="Palatino"/>
                <a:cs typeface="Palatino"/>
              </a:rPr>
              <a:t>Integrated Modeling</a:t>
            </a:r>
          </a:p>
          <a:p>
            <a:pPr algn="r"/>
            <a:endParaRPr lang="en-US" sz="600" b="1" u="sng" dirty="0" smtClean="0">
              <a:solidFill>
                <a:srgbClr val="2B2B79"/>
              </a:solidFill>
              <a:latin typeface="Palatino"/>
              <a:cs typeface="Palatino"/>
            </a:endParaRPr>
          </a:p>
          <a:p>
            <a:pPr algn="r"/>
            <a:r>
              <a:rPr lang="en-US" sz="1400" b="1" u="sng" dirty="0" smtClean="0">
                <a:solidFill>
                  <a:srgbClr val="2B2B79"/>
                </a:solidFill>
                <a:latin typeface="Palatino"/>
                <a:cs typeface="Palatino"/>
              </a:rPr>
              <a:t>Earth System Understanding</a:t>
            </a:r>
          </a:p>
          <a:p>
            <a:pPr algn="r"/>
            <a:r>
              <a:rPr lang="en-US" sz="1200" dirty="0" smtClean="0">
                <a:solidFill>
                  <a:srgbClr val="2B2B79"/>
                </a:solidFill>
                <a:latin typeface="Palatino"/>
                <a:cs typeface="Palatino"/>
              </a:rPr>
              <a:t>Climate Dynamics</a:t>
            </a:r>
          </a:p>
          <a:p>
            <a:pPr algn="r"/>
            <a:r>
              <a:rPr lang="en-US" sz="1200" dirty="0" err="1" smtClean="0">
                <a:solidFill>
                  <a:srgbClr val="2B2B79"/>
                </a:solidFill>
                <a:latin typeface="Palatino"/>
                <a:cs typeface="Palatino"/>
              </a:rPr>
              <a:t>Biogeochemisty</a:t>
            </a:r>
            <a:r>
              <a:rPr lang="en-US" sz="1200" dirty="0" smtClean="0">
                <a:solidFill>
                  <a:srgbClr val="2B2B79"/>
                </a:solidFill>
                <a:latin typeface="Palatino"/>
                <a:cs typeface="Palatino"/>
              </a:rPr>
              <a:t>/Carbon Cycle</a:t>
            </a:r>
          </a:p>
          <a:p>
            <a:pPr algn="r"/>
            <a:r>
              <a:rPr lang="en-US" sz="1200" dirty="0" smtClean="0">
                <a:solidFill>
                  <a:srgbClr val="2B2B79"/>
                </a:solidFill>
                <a:latin typeface="Palatino"/>
                <a:cs typeface="Palatino"/>
              </a:rPr>
              <a:t>Ecosystems &amp; Biodiversity</a:t>
            </a:r>
          </a:p>
          <a:p>
            <a:pPr algn="r"/>
            <a:r>
              <a:rPr lang="en-US" sz="1200" dirty="0" smtClean="0">
                <a:solidFill>
                  <a:srgbClr val="2B2B79"/>
                </a:solidFill>
                <a:latin typeface="Palatino"/>
                <a:cs typeface="Palatino"/>
              </a:rPr>
              <a:t>Freshwater Resources</a:t>
            </a:r>
          </a:p>
          <a:p>
            <a:pPr algn="r"/>
            <a:r>
              <a:rPr lang="en-US" sz="1200" dirty="0" smtClean="0">
                <a:solidFill>
                  <a:srgbClr val="2B2B79"/>
                </a:solidFill>
                <a:latin typeface="Palatino"/>
                <a:cs typeface="Palatino"/>
              </a:rPr>
              <a:t>Human Systems &amp; Social Drivers</a:t>
            </a:r>
          </a:p>
          <a:p>
            <a:pPr algn="r"/>
            <a:r>
              <a:rPr lang="en-US" sz="1200" dirty="0" smtClean="0">
                <a:solidFill>
                  <a:srgbClr val="2B2B79"/>
                </a:solidFill>
                <a:latin typeface="Palatino"/>
                <a:cs typeface="Palatino"/>
              </a:rPr>
              <a:t>Choices and Responses</a:t>
            </a:r>
          </a:p>
          <a:p>
            <a:pPr algn="r"/>
            <a:endParaRPr lang="en-US" sz="600" dirty="0" smtClean="0">
              <a:solidFill>
                <a:srgbClr val="2B2B79"/>
              </a:solidFill>
              <a:latin typeface="Palatino"/>
              <a:cs typeface="Palatino"/>
            </a:endParaRPr>
          </a:p>
          <a:p>
            <a:pPr algn="r"/>
            <a:r>
              <a:rPr lang="en-US" sz="1400" b="1" u="sng" dirty="0" smtClean="0">
                <a:solidFill>
                  <a:srgbClr val="2B2B79"/>
                </a:solidFill>
                <a:latin typeface="Palatino"/>
                <a:cs typeface="Palatino"/>
              </a:rPr>
              <a:t>Adaptation &amp; Mitigation Science</a:t>
            </a:r>
          </a:p>
          <a:p>
            <a:pPr algn="r"/>
            <a:endParaRPr lang="en-US" sz="600" b="1" u="sng" dirty="0" smtClean="0">
              <a:solidFill>
                <a:srgbClr val="2B2B79"/>
              </a:solidFill>
              <a:latin typeface="Palatino"/>
              <a:cs typeface="Palatino"/>
            </a:endParaRPr>
          </a:p>
          <a:p>
            <a:pPr algn="r"/>
            <a:r>
              <a:rPr lang="en-US" sz="1400" b="1" u="sng" dirty="0" smtClean="0">
                <a:solidFill>
                  <a:srgbClr val="2B2B79"/>
                </a:solidFill>
                <a:latin typeface="Palatino"/>
                <a:cs typeface="Palatino"/>
              </a:rPr>
              <a:t>Information Management</a:t>
            </a:r>
          </a:p>
        </p:txBody>
      </p:sp>
      <p:sp>
        <p:nvSpPr>
          <p:cNvPr id="17" name="TextBox 16"/>
          <p:cNvSpPr txBox="1"/>
          <p:nvPr/>
        </p:nvSpPr>
        <p:spPr>
          <a:xfrm>
            <a:off x="1654873" y="2725651"/>
            <a:ext cx="2630790" cy="338554"/>
          </a:xfrm>
          <a:prstGeom prst="rect">
            <a:avLst/>
          </a:prstGeom>
          <a:solidFill>
            <a:srgbClr val="8064A2"/>
          </a:solidFill>
          <a:ln w="38100" cmpd="sng"/>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b="1" dirty="0" smtClean="0">
                <a:solidFill>
                  <a:srgbClr val="2B2B79"/>
                </a:solidFill>
                <a:latin typeface="Palatino"/>
                <a:cs typeface="Palatino"/>
              </a:rPr>
              <a:t>Advance Science Goal</a:t>
            </a:r>
            <a:endParaRPr lang="en-US" sz="1600" b="1" dirty="0">
              <a:solidFill>
                <a:srgbClr val="2B2B79"/>
              </a:solidFill>
              <a:latin typeface="Palatino"/>
              <a:cs typeface="Palatino"/>
            </a:endParaRPr>
          </a:p>
        </p:txBody>
      </p:sp>
      <p:cxnSp>
        <p:nvCxnSpPr>
          <p:cNvPr id="18" name="Straight Arrow Connector 17"/>
          <p:cNvCxnSpPr/>
          <p:nvPr/>
        </p:nvCxnSpPr>
        <p:spPr>
          <a:xfrm>
            <a:off x="4371791" y="4104438"/>
            <a:ext cx="48745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5097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p:cNvSpPr>
            <a:spLocks noGrp="1"/>
          </p:cNvSpPr>
          <p:nvPr>
            <p:ph type="title"/>
          </p:nvPr>
        </p:nvSpPr>
        <p:spPr>
          <a:xfrm>
            <a:off x="0" y="0"/>
            <a:ext cx="9144000" cy="1169808"/>
          </a:xfrm>
        </p:spPr>
        <p:style>
          <a:lnRef idx="3">
            <a:schemeClr val="lt1"/>
          </a:lnRef>
          <a:fillRef idx="1">
            <a:schemeClr val="accent1"/>
          </a:fillRef>
          <a:effectRef idx="1">
            <a:schemeClr val="accent1"/>
          </a:effectRef>
          <a:fontRef idx="minor">
            <a:schemeClr val="lt1"/>
          </a:fontRef>
        </p:style>
        <p:txBody>
          <a:bodyPr>
            <a:normAutofit/>
          </a:bodyPr>
          <a:lstStyle/>
          <a:p>
            <a:pPr>
              <a:defRPr/>
            </a:pPr>
            <a:r>
              <a:rPr lang="en-US" sz="2800" b="1" dirty="0" smtClean="0">
                <a:solidFill>
                  <a:schemeClr val="bg1"/>
                </a:solidFill>
                <a:latin typeface="Palatino"/>
                <a:ea typeface="ＭＳ Ｐゴシック" charset="0"/>
                <a:cs typeface="Palatino"/>
              </a:rPr>
              <a:t>US Contribution to International CLIVAR</a:t>
            </a:r>
            <a:endParaRPr lang="en-US" sz="2800" b="1" dirty="0">
              <a:solidFill>
                <a:schemeClr val="bg1"/>
              </a:solidFill>
              <a:latin typeface="Palatino"/>
              <a:ea typeface="ＭＳ Ｐゴシック" charset="0"/>
              <a:cs typeface="Palatino"/>
            </a:endParaRPr>
          </a:p>
        </p:txBody>
      </p:sp>
      <p:sp>
        <p:nvSpPr>
          <p:cNvPr id="8" name="Rectangle 7"/>
          <p:cNvSpPr/>
          <p:nvPr/>
        </p:nvSpPr>
        <p:spPr>
          <a:xfrm>
            <a:off x="1024251" y="1666456"/>
            <a:ext cx="6902359" cy="464234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dirty="0">
              <a:latin typeface="Palatino"/>
              <a:cs typeface="Palatino"/>
            </a:endParaRPr>
          </a:p>
        </p:txBody>
      </p:sp>
      <p:sp>
        <p:nvSpPr>
          <p:cNvPr id="9" name="TextBox 8"/>
          <p:cNvSpPr txBox="1"/>
          <p:nvPr/>
        </p:nvSpPr>
        <p:spPr>
          <a:xfrm>
            <a:off x="1335257" y="2690773"/>
            <a:ext cx="4709277" cy="3219343"/>
          </a:xfrm>
          <a:prstGeom prst="rect">
            <a:avLst/>
          </a:prstGeom>
          <a:noFill/>
          <a:ln w="38100" cmpd="sng">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600" b="1" u="sng" dirty="0" smtClean="0">
                <a:solidFill>
                  <a:srgbClr val="000090"/>
                </a:solidFill>
                <a:latin typeface="Palatino"/>
                <a:cs typeface="Palatino"/>
              </a:rPr>
              <a:t>Focused &amp; Integrated Research Opportunities</a:t>
            </a:r>
            <a:endParaRPr lang="en-US" sz="1400" dirty="0">
              <a:solidFill>
                <a:srgbClr val="000090"/>
              </a:solidFill>
              <a:latin typeface="Palatino"/>
              <a:cs typeface="Palatino"/>
            </a:endParaRPr>
          </a:p>
          <a:p>
            <a:pPr marL="285750" indent="-285750">
              <a:spcBef>
                <a:spcPts val="600"/>
              </a:spcBef>
              <a:buFont typeface="Arial"/>
              <a:buChar char="•"/>
            </a:pPr>
            <a:r>
              <a:rPr lang="en-US" sz="1400" dirty="0">
                <a:solidFill>
                  <a:srgbClr val="000090"/>
                </a:solidFill>
                <a:latin typeface="Palatino"/>
                <a:cs typeface="Palatino"/>
              </a:rPr>
              <a:t>P</a:t>
            </a:r>
            <a:r>
              <a:rPr lang="en-US" sz="1400" dirty="0" smtClean="0">
                <a:solidFill>
                  <a:srgbClr val="000090"/>
                </a:solidFill>
                <a:latin typeface="Palatino"/>
                <a:cs typeface="Palatino"/>
              </a:rPr>
              <a:t>redictability </a:t>
            </a:r>
            <a:r>
              <a:rPr lang="en-US" sz="1400" dirty="0">
                <a:solidFill>
                  <a:srgbClr val="000090"/>
                </a:solidFill>
                <a:latin typeface="Palatino"/>
                <a:cs typeface="Palatino"/>
              </a:rPr>
              <a:t>of monsoon systems</a:t>
            </a:r>
          </a:p>
          <a:p>
            <a:pPr marL="285750" indent="-285750">
              <a:spcBef>
                <a:spcPts val="600"/>
              </a:spcBef>
              <a:buFont typeface="Arial"/>
              <a:buChar char="•"/>
            </a:pPr>
            <a:r>
              <a:rPr lang="en-US" sz="1400" dirty="0">
                <a:solidFill>
                  <a:srgbClr val="000090"/>
                </a:solidFill>
                <a:latin typeface="Palatino"/>
                <a:cs typeface="Palatino"/>
              </a:rPr>
              <a:t>Decadal </a:t>
            </a:r>
            <a:r>
              <a:rPr lang="en-US" sz="1400" dirty="0" smtClean="0">
                <a:solidFill>
                  <a:srgbClr val="000090"/>
                </a:solidFill>
                <a:latin typeface="Palatino"/>
                <a:cs typeface="Palatino"/>
              </a:rPr>
              <a:t>climate variability </a:t>
            </a:r>
            <a:r>
              <a:rPr lang="en-US" sz="1400" dirty="0">
                <a:solidFill>
                  <a:srgbClr val="000090"/>
                </a:solidFill>
                <a:latin typeface="Palatino"/>
                <a:cs typeface="Palatino"/>
              </a:rPr>
              <a:t>and </a:t>
            </a:r>
            <a:r>
              <a:rPr lang="en-US" sz="1400" dirty="0" smtClean="0">
                <a:solidFill>
                  <a:srgbClr val="000090"/>
                </a:solidFill>
                <a:latin typeface="Palatino"/>
                <a:cs typeface="Palatino"/>
              </a:rPr>
              <a:t>predictability</a:t>
            </a:r>
            <a:endParaRPr lang="en-US" sz="1400" dirty="0">
              <a:solidFill>
                <a:srgbClr val="000090"/>
              </a:solidFill>
              <a:latin typeface="Palatino"/>
              <a:cs typeface="Palatino"/>
            </a:endParaRPr>
          </a:p>
          <a:p>
            <a:pPr marL="285750" indent="-285750">
              <a:spcBef>
                <a:spcPts val="600"/>
              </a:spcBef>
              <a:buFont typeface="Arial"/>
              <a:buChar char="•"/>
            </a:pPr>
            <a:r>
              <a:rPr lang="en-US" sz="1400" dirty="0" smtClean="0">
                <a:solidFill>
                  <a:srgbClr val="000090"/>
                </a:solidFill>
                <a:latin typeface="Palatino"/>
                <a:cs typeface="Palatino"/>
              </a:rPr>
              <a:t>Biophysical </a:t>
            </a:r>
            <a:r>
              <a:rPr lang="en-US" sz="1400" dirty="0">
                <a:solidFill>
                  <a:srgbClr val="000090"/>
                </a:solidFill>
                <a:latin typeface="Palatino"/>
                <a:cs typeface="Palatino"/>
              </a:rPr>
              <a:t>interactions and dynamics of upwelling systems</a:t>
            </a:r>
          </a:p>
          <a:p>
            <a:pPr marL="285750" indent="-285750">
              <a:spcBef>
                <a:spcPts val="600"/>
              </a:spcBef>
              <a:buFont typeface="Arial"/>
              <a:buChar char="•"/>
            </a:pPr>
            <a:r>
              <a:rPr lang="en-US" sz="1400" dirty="0">
                <a:solidFill>
                  <a:srgbClr val="000090"/>
                </a:solidFill>
                <a:latin typeface="Palatino"/>
                <a:cs typeface="Palatino"/>
              </a:rPr>
              <a:t>Dynamics of regional sea level </a:t>
            </a:r>
            <a:r>
              <a:rPr lang="en-US" sz="1400" dirty="0" smtClean="0">
                <a:solidFill>
                  <a:srgbClr val="000090"/>
                </a:solidFill>
                <a:latin typeface="Palatino"/>
                <a:cs typeface="Palatino"/>
              </a:rPr>
              <a:t>variability</a:t>
            </a:r>
          </a:p>
          <a:p>
            <a:pPr marL="285750" indent="-285750">
              <a:spcBef>
                <a:spcPts val="600"/>
              </a:spcBef>
              <a:buFont typeface="Arial"/>
              <a:buChar char="•"/>
            </a:pPr>
            <a:r>
              <a:rPr lang="en-US" sz="1400" dirty="0" smtClean="0">
                <a:solidFill>
                  <a:srgbClr val="000090"/>
                </a:solidFill>
                <a:latin typeface="Palatino"/>
                <a:cs typeface="Palatino"/>
              </a:rPr>
              <a:t>Prediction and attribution of extreme events</a:t>
            </a:r>
          </a:p>
          <a:p>
            <a:pPr marL="285750" indent="-285750">
              <a:spcBef>
                <a:spcPts val="600"/>
              </a:spcBef>
              <a:buFont typeface="Arial"/>
              <a:buChar char="•"/>
            </a:pPr>
            <a:r>
              <a:rPr lang="en-US" sz="1400" dirty="0" smtClean="0">
                <a:solidFill>
                  <a:srgbClr val="000090"/>
                </a:solidFill>
                <a:latin typeface="Palatino"/>
                <a:cs typeface="Palatino"/>
              </a:rPr>
              <a:t>ENSO in a warmer climate</a:t>
            </a:r>
          </a:p>
          <a:p>
            <a:pPr marL="285750" indent="-285750">
              <a:spcBef>
                <a:spcPts val="600"/>
              </a:spcBef>
              <a:buFont typeface="Arial"/>
              <a:buChar char="•"/>
            </a:pPr>
            <a:r>
              <a:rPr lang="en-US" sz="1400" dirty="0" smtClean="0">
                <a:solidFill>
                  <a:srgbClr val="000090"/>
                </a:solidFill>
                <a:latin typeface="Palatino"/>
                <a:cs typeface="Palatino"/>
              </a:rPr>
              <a:t>Ocean heat storage</a:t>
            </a:r>
            <a:endParaRPr lang="en-US" sz="1400" dirty="0">
              <a:solidFill>
                <a:srgbClr val="000090"/>
              </a:solidFill>
              <a:latin typeface="Palatino"/>
              <a:cs typeface="Palatino"/>
            </a:endParaRPr>
          </a:p>
          <a:p>
            <a:pPr>
              <a:lnSpc>
                <a:spcPct val="110000"/>
              </a:lnSpc>
            </a:pPr>
            <a:r>
              <a:rPr lang="en-US" sz="1400" dirty="0">
                <a:solidFill>
                  <a:srgbClr val="000090"/>
                </a:solidFill>
                <a:latin typeface="Palatino"/>
                <a:cs typeface="Palatino"/>
              </a:rPr>
              <a:t>… </a:t>
            </a:r>
            <a:endParaRPr lang="en-US" sz="1400" dirty="0" smtClean="0">
              <a:solidFill>
                <a:srgbClr val="000090"/>
              </a:solidFill>
              <a:latin typeface="Palatino"/>
              <a:cs typeface="Palatino"/>
            </a:endParaRPr>
          </a:p>
          <a:p>
            <a:pPr>
              <a:lnSpc>
                <a:spcPct val="110000"/>
              </a:lnSpc>
            </a:pPr>
            <a:endParaRPr lang="en-US" sz="800" dirty="0" smtClean="0">
              <a:solidFill>
                <a:srgbClr val="000090"/>
              </a:solidFill>
              <a:latin typeface="Palatino"/>
              <a:cs typeface="Palatino"/>
            </a:endParaRPr>
          </a:p>
          <a:p>
            <a:endParaRPr lang="en-US" sz="1600" b="1" u="sng" dirty="0" smtClean="0">
              <a:solidFill>
                <a:srgbClr val="000090"/>
              </a:solidFill>
              <a:latin typeface="Palatino"/>
              <a:cs typeface="Palatino"/>
            </a:endParaRPr>
          </a:p>
        </p:txBody>
      </p:sp>
      <p:sp>
        <p:nvSpPr>
          <p:cNvPr id="12" name="Rectangle 11"/>
          <p:cNvSpPr/>
          <p:nvPr/>
        </p:nvSpPr>
        <p:spPr>
          <a:xfrm>
            <a:off x="3084026" y="1810236"/>
            <a:ext cx="2782180" cy="737524"/>
          </a:xfrm>
          <a:prstGeom prst="rect">
            <a:avLst/>
          </a:prstGeom>
          <a:solidFill>
            <a:schemeClr val="tx2">
              <a:lumMod val="60000"/>
              <a:lumOff val="40000"/>
            </a:schemeClr>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2000" dirty="0" smtClean="0">
                <a:solidFill>
                  <a:schemeClr val="bg1"/>
                </a:solidFill>
                <a:latin typeface="Palatino"/>
                <a:cs typeface="Palatino"/>
              </a:rPr>
              <a:t>International</a:t>
            </a:r>
            <a:endParaRPr lang="en-US" sz="2000" dirty="0">
              <a:solidFill>
                <a:schemeClr val="bg1"/>
              </a:solidFill>
              <a:latin typeface="Palatino"/>
              <a:cs typeface="Palatino"/>
            </a:endParaRPr>
          </a:p>
        </p:txBody>
      </p:sp>
      <p:cxnSp>
        <p:nvCxnSpPr>
          <p:cNvPr id="13" name="Straight Arrow Connector 12"/>
          <p:cNvCxnSpPr/>
          <p:nvPr/>
        </p:nvCxnSpPr>
        <p:spPr>
          <a:xfrm>
            <a:off x="5644582" y="4046970"/>
            <a:ext cx="487452"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4599057" y="1741463"/>
            <a:ext cx="1267149" cy="843772"/>
          </a:xfrm>
          <a:prstGeom prst="rect">
            <a:avLst/>
          </a:prstGeom>
        </p:spPr>
      </p:pic>
      <p:pic>
        <p:nvPicPr>
          <p:cNvPr id="17" name="Picture 16"/>
          <p:cNvPicPr>
            <a:picLocks noChangeAspect="1"/>
          </p:cNvPicPr>
          <p:nvPr/>
        </p:nvPicPr>
        <p:blipFill>
          <a:blip r:embed="rId4">
            <a:alphaModFix/>
          </a:blip>
          <a:stretch>
            <a:fillRect/>
          </a:stretch>
        </p:blipFill>
        <p:spPr>
          <a:xfrm>
            <a:off x="6126474" y="3248370"/>
            <a:ext cx="2640657" cy="1724802"/>
          </a:xfrm>
          <a:prstGeom prst="rect">
            <a:avLst/>
          </a:prstGeom>
        </p:spPr>
      </p:pic>
    </p:spTree>
    <p:extLst>
      <p:ext uri="{BB962C8B-B14F-4D97-AF65-F5344CB8AC3E}">
        <p14:creationId xmlns:p14="http://schemas.microsoft.com/office/powerpoint/2010/main" val="182239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22" y="0"/>
            <a:ext cx="9363822" cy="6882213"/>
          </a:xfrm>
          <a:solidFill>
            <a:srgbClr val="4F81BD"/>
          </a:solidFill>
        </p:spPr>
        <p:style>
          <a:lnRef idx="3">
            <a:schemeClr val="lt1"/>
          </a:lnRef>
          <a:fillRef idx="1">
            <a:schemeClr val="accent1"/>
          </a:fillRef>
          <a:effectRef idx="1">
            <a:schemeClr val="accent1"/>
          </a:effectRef>
          <a:fontRef idx="minor">
            <a:schemeClr val="lt1"/>
          </a:fontRef>
        </p:style>
        <p:txBody>
          <a:bodyPr>
            <a:normAutofit/>
          </a:bodyPr>
          <a:lstStyle/>
          <a:p>
            <a:pPr marL="0" indent="0" algn="l"/>
            <a:r>
              <a:rPr lang="en-US" sz="3600" i="1" dirty="0">
                <a:solidFill>
                  <a:srgbClr val="FFFFFF"/>
                </a:solidFill>
                <a:latin typeface="Palatino"/>
                <a:cs typeface="Palatino"/>
              </a:rPr>
              <a:t/>
            </a:r>
            <a:br>
              <a:rPr lang="en-US" sz="3600" i="1" dirty="0">
                <a:solidFill>
                  <a:srgbClr val="FFFFFF"/>
                </a:solidFill>
                <a:latin typeface="Palatino"/>
                <a:cs typeface="Palatino"/>
              </a:rPr>
            </a:br>
            <a:r>
              <a:rPr lang="en-US" sz="3600" i="1" dirty="0" smtClean="0">
                <a:solidFill>
                  <a:srgbClr val="FFFFFF"/>
                </a:solidFill>
                <a:latin typeface="Palatino"/>
                <a:cs typeface="Palatino"/>
              </a:rPr>
              <a:t/>
            </a:r>
            <a:br>
              <a:rPr lang="en-US" sz="3600" i="1" dirty="0" smtClean="0">
                <a:solidFill>
                  <a:srgbClr val="FFFFFF"/>
                </a:solidFill>
                <a:latin typeface="Palatino"/>
                <a:cs typeface="Palatino"/>
              </a:rPr>
            </a:br>
            <a:r>
              <a:rPr lang="en-US" sz="3600" i="1" dirty="0" smtClean="0">
                <a:solidFill>
                  <a:srgbClr val="FFFFFF"/>
                </a:solidFill>
                <a:latin typeface="Palatino"/>
                <a:cs typeface="Palatino"/>
              </a:rPr>
              <a:t>								Thank You</a:t>
            </a:r>
            <a:br>
              <a:rPr lang="en-US" sz="3600" i="1" dirty="0" smtClean="0">
                <a:solidFill>
                  <a:srgbClr val="FFFFFF"/>
                </a:solidFill>
                <a:latin typeface="Palatino"/>
                <a:cs typeface="Palatino"/>
              </a:rPr>
            </a:br>
            <a:r>
              <a:rPr lang="en-US" sz="3600" i="1" dirty="0" smtClean="0">
                <a:solidFill>
                  <a:srgbClr val="FFFFFF"/>
                </a:solidFill>
                <a:latin typeface="Palatino"/>
                <a:cs typeface="Palatino"/>
              </a:rPr>
              <a:t/>
            </a:r>
            <a:br>
              <a:rPr lang="en-US" sz="3600" i="1" dirty="0" smtClean="0">
                <a:solidFill>
                  <a:srgbClr val="FFFFFF"/>
                </a:solidFill>
                <a:latin typeface="Palatino"/>
                <a:cs typeface="Palatino"/>
              </a:rPr>
            </a:br>
            <a:r>
              <a:rPr lang="en-US" sz="3600" i="1" dirty="0" smtClean="0">
                <a:solidFill>
                  <a:srgbClr val="FFFFFF"/>
                </a:solidFill>
                <a:latin typeface="Palatino"/>
                <a:cs typeface="Palatino"/>
              </a:rPr>
              <a:t>									</a:t>
            </a:r>
            <a:r>
              <a:rPr lang="en-US" sz="3600" i="1" dirty="0" err="1" smtClean="0">
                <a:solidFill>
                  <a:srgbClr val="FFFFFF"/>
                </a:solidFill>
                <a:latin typeface="Palatino"/>
                <a:cs typeface="Palatino"/>
              </a:rPr>
              <a:t>clivar.org</a:t>
            </a:r>
            <a:r>
              <a:rPr lang="en-US" sz="3600" i="1" dirty="0">
                <a:solidFill>
                  <a:srgbClr val="FFFFFF"/>
                </a:solidFill>
                <a:latin typeface="Palatino"/>
                <a:cs typeface="Palatino"/>
              </a:rPr>
              <a:t/>
            </a:r>
            <a:br>
              <a:rPr lang="en-US" sz="3600" i="1" dirty="0">
                <a:solidFill>
                  <a:srgbClr val="FFFFFF"/>
                </a:solidFill>
                <a:latin typeface="Palatino"/>
                <a:cs typeface="Palatino"/>
              </a:rPr>
            </a:br>
            <a:r>
              <a:rPr lang="en-US" sz="3600" i="1" dirty="0">
                <a:solidFill>
                  <a:srgbClr val="FFFFFF"/>
                </a:solidFill>
                <a:latin typeface="Palatino"/>
                <a:cs typeface="Palatino"/>
              </a:rPr>
              <a:t/>
            </a:r>
            <a:br>
              <a:rPr lang="en-US" sz="3600" i="1" dirty="0">
                <a:solidFill>
                  <a:srgbClr val="FFFFFF"/>
                </a:solidFill>
                <a:latin typeface="Palatino"/>
                <a:cs typeface="Palatino"/>
              </a:rPr>
            </a:br>
            <a:r>
              <a:rPr lang="en-US" sz="3600" i="1" dirty="0">
                <a:solidFill>
                  <a:srgbClr val="FFFFFF"/>
                </a:solidFill>
                <a:latin typeface="Palatino"/>
                <a:cs typeface="Palatino"/>
              </a:rPr>
              <a:t>	</a:t>
            </a:r>
            <a:r>
              <a:rPr lang="en-US" sz="3600" i="1" dirty="0" smtClean="0">
                <a:solidFill>
                  <a:srgbClr val="FFFFFF"/>
                </a:solidFill>
                <a:latin typeface="Palatino"/>
                <a:cs typeface="Palatino"/>
              </a:rPr>
              <a:t>								</a:t>
            </a:r>
            <a:r>
              <a:rPr lang="en-US" sz="3600" i="1" dirty="0" err="1" smtClean="0">
                <a:solidFill>
                  <a:srgbClr val="FFFFFF"/>
                </a:solidFill>
                <a:latin typeface="Palatino"/>
                <a:cs typeface="Palatino"/>
              </a:rPr>
              <a:t>usclivar.org</a:t>
            </a:r>
            <a:r>
              <a:rPr lang="en-US" sz="3600" i="1" dirty="0" smtClean="0">
                <a:solidFill>
                  <a:srgbClr val="FFFFFF"/>
                </a:solidFill>
                <a:latin typeface="Palatino"/>
                <a:cs typeface="Palatino"/>
              </a:rPr>
              <a:t/>
            </a:r>
            <a:br>
              <a:rPr lang="en-US" sz="3600" i="1" dirty="0" smtClean="0">
                <a:solidFill>
                  <a:srgbClr val="FFFFFF"/>
                </a:solidFill>
                <a:latin typeface="Palatino"/>
                <a:cs typeface="Palatino"/>
              </a:rPr>
            </a:br>
            <a:r>
              <a:rPr lang="en-US" sz="3600" i="1" dirty="0" smtClean="0">
                <a:solidFill>
                  <a:srgbClr val="FFFFFF"/>
                </a:solidFill>
                <a:latin typeface="Palatino"/>
                <a:cs typeface="Palatino"/>
              </a:rPr>
              <a:t/>
            </a:r>
            <a:br>
              <a:rPr lang="en-US" sz="3600" i="1" dirty="0" smtClean="0">
                <a:solidFill>
                  <a:srgbClr val="FFFFFF"/>
                </a:solidFill>
                <a:latin typeface="Palatino"/>
                <a:cs typeface="Palatino"/>
              </a:rPr>
            </a:br>
            <a:endParaRPr lang="en-US" sz="3600" i="1" dirty="0">
              <a:solidFill>
                <a:schemeClr val="bg1"/>
              </a:solidFill>
              <a:latin typeface="Palatino"/>
              <a:cs typeface="Palatino"/>
            </a:endParaRPr>
          </a:p>
        </p:txBody>
      </p:sp>
      <p:pic>
        <p:nvPicPr>
          <p:cNvPr id="9" name="Picture 8"/>
          <p:cNvPicPr>
            <a:picLocks noChangeAspect="1"/>
          </p:cNvPicPr>
          <p:nvPr/>
        </p:nvPicPr>
        <p:blipFill>
          <a:blip r:embed="rId2"/>
          <a:stretch>
            <a:fillRect/>
          </a:stretch>
        </p:blipFill>
        <p:spPr>
          <a:xfrm>
            <a:off x="2210394" y="2735996"/>
            <a:ext cx="1843740" cy="1227714"/>
          </a:xfrm>
          <a:prstGeom prst="rect">
            <a:avLst/>
          </a:prstGeom>
        </p:spPr>
      </p:pic>
      <p:pic>
        <p:nvPicPr>
          <p:cNvPr id="10" name="Picture 9"/>
          <p:cNvPicPr>
            <a:picLocks noChangeAspect="1"/>
          </p:cNvPicPr>
          <p:nvPr/>
        </p:nvPicPr>
        <p:blipFill>
          <a:blip r:embed="rId3"/>
          <a:stretch>
            <a:fillRect/>
          </a:stretch>
        </p:blipFill>
        <p:spPr>
          <a:xfrm>
            <a:off x="2210394" y="4124951"/>
            <a:ext cx="1692339" cy="1105388"/>
          </a:xfrm>
          <a:prstGeom prst="rect">
            <a:avLst/>
          </a:prstGeom>
        </p:spPr>
      </p:pic>
    </p:spTree>
    <p:extLst>
      <p:ext uri="{BB962C8B-B14F-4D97-AF65-F5344CB8AC3E}">
        <p14:creationId xmlns:p14="http://schemas.microsoft.com/office/powerpoint/2010/main" val="40873859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09 at 15.06.50.png"/>
          <p:cNvPicPr>
            <a:picLocks noChangeAspect="1"/>
          </p:cNvPicPr>
          <p:nvPr/>
        </p:nvPicPr>
        <p:blipFill rotWithShape="1">
          <a:blip r:embed="rId2" cstate="email">
            <a:extLst>
              <a:ext uri="{28A0092B-C50C-407E-A947-70E740481C1C}">
                <a14:useLocalDpi xmlns:a14="http://schemas.microsoft.com/office/drawing/2010/main"/>
              </a:ext>
            </a:extLst>
          </a:blip>
          <a:srcRect t="9886"/>
          <a:stretch/>
        </p:blipFill>
        <p:spPr>
          <a:xfrm>
            <a:off x="538269" y="1012746"/>
            <a:ext cx="8134005" cy="5370555"/>
          </a:xfrm>
          <a:prstGeom prst="rect">
            <a:avLst/>
          </a:prstGeom>
        </p:spPr>
      </p:pic>
      <p:sp>
        <p:nvSpPr>
          <p:cNvPr id="4" name="Title 1"/>
          <p:cNvSpPr txBox="1">
            <a:spLocks/>
          </p:cNvSpPr>
          <p:nvPr/>
        </p:nvSpPr>
        <p:spPr>
          <a:xfrm>
            <a:off x="457200" y="76200"/>
            <a:ext cx="8229600" cy="9906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t>WCRP </a:t>
            </a:r>
            <a:r>
              <a:rPr lang="en-US" dirty="0" smtClean="0"/>
              <a:t>Grand </a:t>
            </a:r>
            <a:r>
              <a:rPr lang="en-US" dirty="0"/>
              <a:t>Challenges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617" y="6035377"/>
            <a:ext cx="1194800" cy="795596"/>
          </a:xfrm>
          <a:prstGeom prst="rect">
            <a:avLst/>
          </a:prstGeom>
        </p:spPr>
      </p:pic>
    </p:spTree>
    <p:extLst>
      <p:ext uri="{BB962C8B-B14F-4D97-AF65-F5344CB8AC3E}">
        <p14:creationId xmlns:p14="http://schemas.microsoft.com/office/powerpoint/2010/main" val="3710462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6778" y="887371"/>
            <a:ext cx="5783614" cy="369332"/>
          </a:xfrm>
          <a:prstGeom prst="rect">
            <a:avLst/>
          </a:prstGeom>
          <a:noFill/>
        </p:spPr>
        <p:txBody>
          <a:bodyPr wrap="square" rtlCol="0">
            <a:spAutoFit/>
          </a:bodyPr>
          <a:lstStyle/>
          <a:p>
            <a:pPr defTabSz="457200" fontAlgn="auto">
              <a:spcBef>
                <a:spcPts val="0"/>
              </a:spcBef>
              <a:spcAft>
                <a:spcPts val="0"/>
              </a:spcAft>
            </a:pPr>
            <a:endParaRPr lang="en-US" sz="1800" dirty="0">
              <a:solidFill>
                <a:srgbClr val="000000"/>
              </a:solidFill>
              <a:latin typeface="Arial"/>
              <a:ea typeface="+mn-ea"/>
              <a:cs typeface="+mn-cs"/>
            </a:endParaRPr>
          </a:p>
        </p:txBody>
      </p:sp>
      <p:sp>
        <p:nvSpPr>
          <p:cNvPr id="4" name="TextBox 3"/>
          <p:cNvSpPr txBox="1"/>
          <p:nvPr/>
        </p:nvSpPr>
        <p:spPr>
          <a:xfrm>
            <a:off x="1162843" y="1305874"/>
            <a:ext cx="6900555" cy="1292662"/>
          </a:xfrm>
          <a:prstGeom prst="rect">
            <a:avLst/>
          </a:prstGeom>
          <a:noFill/>
        </p:spPr>
        <p:txBody>
          <a:bodyPr wrap="square" rtlCol="0">
            <a:spAutoFit/>
          </a:bodyPr>
          <a:lstStyle/>
          <a:p>
            <a:pPr algn="r" defTabSz="457200" fontAlgn="auto">
              <a:spcBef>
                <a:spcPts val="0"/>
              </a:spcBef>
              <a:spcAft>
                <a:spcPts val="0"/>
              </a:spcAft>
            </a:pPr>
            <a:r>
              <a:rPr lang="en-US" sz="5400" dirty="0" smtClean="0">
                <a:solidFill>
                  <a:srgbClr val="000000"/>
                </a:solidFill>
                <a:latin typeface="Arial"/>
                <a:ea typeface="+mn-ea"/>
                <a:cs typeface="+mn-cs"/>
              </a:rPr>
              <a:t>CLIVAR</a:t>
            </a:r>
            <a:r>
              <a:rPr lang="en-US" sz="4800" dirty="0" smtClean="0">
                <a:solidFill>
                  <a:srgbClr val="000000"/>
                </a:solidFill>
                <a:latin typeface="Arial"/>
                <a:ea typeface="+mn-ea"/>
                <a:cs typeface="+mn-cs"/>
              </a:rPr>
              <a:t> </a:t>
            </a:r>
            <a:r>
              <a:rPr lang="en-US" sz="3200" dirty="0" smtClean="0">
                <a:solidFill>
                  <a:srgbClr val="000000"/>
                </a:solidFill>
                <a:latin typeface="Arial"/>
                <a:ea typeface="+mn-ea"/>
                <a:cs typeface="+mn-cs"/>
              </a:rPr>
              <a:t>OCEANS &amp; CLIMATE</a:t>
            </a:r>
          </a:p>
          <a:p>
            <a:pPr algn="r" defTabSz="457200" fontAlgn="auto">
              <a:spcBef>
                <a:spcPts val="0"/>
              </a:spcBef>
              <a:spcAft>
                <a:spcPts val="0"/>
              </a:spcAft>
            </a:pPr>
            <a:r>
              <a:rPr lang="en-US" sz="2400" dirty="0">
                <a:solidFill>
                  <a:srgbClr val="000000"/>
                </a:solidFill>
                <a:latin typeface="Arial"/>
                <a:ea typeface="+mn-ea"/>
                <a:cs typeface="+mn-cs"/>
              </a:rPr>
              <a:t>v</a:t>
            </a:r>
            <a:r>
              <a:rPr lang="en-US" sz="2400" dirty="0" smtClean="0">
                <a:solidFill>
                  <a:srgbClr val="000000"/>
                </a:solidFill>
                <a:latin typeface="Arial"/>
                <a:ea typeface="+mn-ea"/>
                <a:cs typeface="+mn-cs"/>
              </a:rPr>
              <a:t>ariability, predictability and change</a:t>
            </a:r>
            <a:endParaRPr lang="en-US" sz="2000" dirty="0">
              <a:solidFill>
                <a:srgbClr val="000000"/>
              </a:solidFill>
              <a:latin typeface="Arial"/>
              <a:ea typeface="+mn-ea"/>
              <a:cs typeface="+mn-cs"/>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6161" y="-41392"/>
            <a:ext cx="1949437" cy="1298095"/>
          </a:xfrm>
          <a:prstGeom prst="rect">
            <a:avLst/>
          </a:prstGeom>
        </p:spPr>
      </p:pic>
      <p:sp>
        <p:nvSpPr>
          <p:cNvPr id="9" name="Rectangle 8"/>
          <p:cNvSpPr/>
          <p:nvPr/>
        </p:nvSpPr>
        <p:spPr>
          <a:xfrm>
            <a:off x="816496" y="3134691"/>
            <a:ext cx="7711351" cy="2092881"/>
          </a:xfrm>
          <a:prstGeom prst="rect">
            <a:avLst/>
          </a:prstGeom>
        </p:spPr>
        <p:txBody>
          <a:bodyPr wrap="square">
            <a:spAutoFit/>
          </a:bodyPr>
          <a:lstStyle/>
          <a:p>
            <a:pPr marL="548640" lvl="2" algn="ctr" defTabSz="457200" fontAlgn="auto">
              <a:spcBef>
                <a:spcPts val="1500"/>
              </a:spcBef>
              <a:spcAft>
                <a:spcPts val="0"/>
              </a:spcAft>
            </a:pPr>
            <a:r>
              <a:rPr lang="en-US" sz="2400" dirty="0" smtClean="0">
                <a:solidFill>
                  <a:srgbClr val="000000">
                    <a:lumMod val="75000"/>
                    <a:lumOff val="25000"/>
                  </a:srgbClr>
                </a:solidFill>
                <a:latin typeface="Arial"/>
              </a:rPr>
              <a:t>WCRP’s core project to on the </a:t>
            </a:r>
          </a:p>
          <a:p>
            <a:pPr marL="548640" lvl="2" algn="ctr">
              <a:spcBef>
                <a:spcPts val="1200"/>
              </a:spcBef>
            </a:pPr>
            <a:r>
              <a:rPr lang="en-US" sz="2400" b="1" dirty="0">
                <a:solidFill>
                  <a:srgbClr val="000000">
                    <a:lumMod val="75000"/>
                    <a:lumOff val="25000"/>
                  </a:srgbClr>
                </a:solidFill>
                <a:latin typeface="Arial"/>
              </a:rPr>
              <a:t>O</a:t>
            </a:r>
            <a:r>
              <a:rPr lang="en-US" sz="2400" b="1" dirty="0" smtClean="0">
                <a:solidFill>
                  <a:srgbClr val="000000">
                    <a:lumMod val="75000"/>
                    <a:lumOff val="25000"/>
                  </a:srgbClr>
                </a:solidFill>
                <a:latin typeface="Arial"/>
              </a:rPr>
              <a:t>cean-Atmosphere </a:t>
            </a:r>
            <a:r>
              <a:rPr lang="en-US" sz="2400" b="1" dirty="0">
                <a:solidFill>
                  <a:srgbClr val="000000">
                    <a:lumMod val="75000"/>
                    <a:lumOff val="25000"/>
                  </a:srgbClr>
                </a:solidFill>
                <a:latin typeface="Arial"/>
              </a:rPr>
              <a:t>S</a:t>
            </a:r>
            <a:r>
              <a:rPr lang="en-US" sz="2400" b="1" dirty="0" smtClean="0">
                <a:solidFill>
                  <a:srgbClr val="000000">
                    <a:lumMod val="75000"/>
                    <a:lumOff val="25000"/>
                  </a:srgbClr>
                </a:solidFill>
                <a:latin typeface="Arial"/>
              </a:rPr>
              <a:t>ystem</a:t>
            </a:r>
            <a:r>
              <a:rPr lang="en-US" sz="2400" b="1" dirty="0">
                <a:solidFill>
                  <a:srgbClr val="000000">
                    <a:lumMod val="75000"/>
                    <a:lumOff val="25000"/>
                  </a:srgbClr>
                </a:solidFill>
                <a:latin typeface="Arial"/>
              </a:rPr>
              <a:t/>
            </a:r>
            <a:br>
              <a:rPr lang="en-US" sz="2400" b="1" dirty="0">
                <a:solidFill>
                  <a:srgbClr val="000000">
                    <a:lumMod val="75000"/>
                    <a:lumOff val="25000"/>
                  </a:srgbClr>
                </a:solidFill>
                <a:latin typeface="Arial"/>
              </a:rPr>
            </a:br>
            <a:r>
              <a:rPr lang="en-US" sz="2400" dirty="0" smtClean="0">
                <a:solidFill>
                  <a:srgbClr val="000000">
                    <a:lumMod val="75000"/>
                    <a:lumOff val="25000"/>
                  </a:srgbClr>
                </a:solidFill>
                <a:latin typeface="Arial"/>
              </a:rPr>
              <a:t>its understanding and prediction </a:t>
            </a:r>
          </a:p>
          <a:p>
            <a:pPr marL="548640" lvl="2" algn="ctr" defTabSz="457200" fontAlgn="auto">
              <a:spcAft>
                <a:spcPts val="0"/>
              </a:spcAft>
            </a:pPr>
            <a:r>
              <a:rPr lang="en-US" sz="2400" dirty="0" smtClean="0">
                <a:solidFill>
                  <a:srgbClr val="000000">
                    <a:lumMod val="75000"/>
                    <a:lumOff val="25000"/>
                  </a:srgbClr>
                </a:solidFill>
                <a:latin typeface="Arial"/>
              </a:rPr>
              <a:t>and its influence on climate variability and change, </a:t>
            </a:r>
            <a:br>
              <a:rPr lang="en-US" sz="2400" dirty="0" smtClean="0">
                <a:solidFill>
                  <a:srgbClr val="000000">
                    <a:lumMod val="75000"/>
                    <a:lumOff val="25000"/>
                  </a:srgbClr>
                </a:solidFill>
                <a:latin typeface="Arial"/>
              </a:rPr>
            </a:br>
            <a:r>
              <a:rPr lang="en-US" sz="2400" dirty="0" smtClean="0">
                <a:solidFill>
                  <a:srgbClr val="000000">
                    <a:lumMod val="75000"/>
                    <a:lumOff val="25000"/>
                  </a:srgbClr>
                </a:solidFill>
                <a:latin typeface="Arial"/>
              </a:rPr>
              <a:t>to the benefit of society and the environment.</a:t>
            </a:r>
            <a:endParaRPr lang="en-US" sz="2400" dirty="0">
              <a:solidFill>
                <a:srgbClr val="000000">
                  <a:lumMod val="75000"/>
                  <a:lumOff val="25000"/>
                </a:srgbClr>
              </a:solidFill>
              <a:latin typeface="Arial"/>
            </a:endParaRPr>
          </a:p>
        </p:txBody>
      </p:sp>
    </p:spTree>
    <p:extLst>
      <p:ext uri="{BB962C8B-B14F-4D97-AF65-F5344CB8AC3E}">
        <p14:creationId xmlns:p14="http://schemas.microsoft.com/office/powerpoint/2010/main" val="30174339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z="3200" b="1" dirty="0" smtClean="0">
                <a:solidFill>
                  <a:srgbClr val="2D2D8A"/>
                </a:solidFill>
                <a:latin typeface="Tahoma"/>
                <a:cs typeface="Tahoma"/>
              </a:rPr>
              <a:t> CLIVAR Research Foci</a:t>
            </a:r>
            <a:endParaRPr lang="en-US" sz="3200" b="1" dirty="0">
              <a:solidFill>
                <a:srgbClr val="2D2D8A"/>
              </a:solidFill>
              <a:latin typeface="Tahoma"/>
              <a:cs typeface="Tahoma"/>
            </a:endParaRPr>
          </a:p>
        </p:txBody>
      </p:sp>
      <p:sp>
        <p:nvSpPr>
          <p:cNvPr id="3" name="Subtitle 2"/>
          <p:cNvSpPr>
            <a:spLocks noGrp="1"/>
          </p:cNvSpPr>
          <p:nvPr>
            <p:ph type="subTitle" idx="4294967295"/>
          </p:nvPr>
        </p:nvSpPr>
        <p:spPr>
          <a:xfrm>
            <a:off x="266699" y="1199820"/>
            <a:ext cx="8854209" cy="4724400"/>
          </a:xfrm>
          <a:prstGeom prst="rect">
            <a:avLst/>
          </a:prstGeom>
        </p:spPr>
        <p:txBody>
          <a:bodyPr>
            <a:noAutofit/>
          </a:bodyPr>
          <a:lstStyle/>
          <a:p>
            <a:pPr>
              <a:lnSpc>
                <a:spcPct val="110000"/>
              </a:lnSpc>
            </a:pPr>
            <a:r>
              <a:rPr lang="en-US" sz="2400" dirty="0" err="1" smtClean="0">
                <a:solidFill>
                  <a:srgbClr val="2D2D8A"/>
                </a:solidFill>
                <a:latin typeface="Tahoma"/>
                <a:cs typeface="Tahoma"/>
              </a:rPr>
              <a:t>Intraseasonal</a:t>
            </a:r>
            <a:r>
              <a:rPr lang="en-US" sz="2400" dirty="0" smtClean="0">
                <a:solidFill>
                  <a:srgbClr val="2D2D8A"/>
                </a:solidFill>
                <a:latin typeface="Tahoma"/>
                <a:cs typeface="Tahoma"/>
              </a:rPr>
              <a:t>, seasonal and </a:t>
            </a:r>
            <a:r>
              <a:rPr lang="en-US" sz="2400" dirty="0" err="1" smtClean="0">
                <a:solidFill>
                  <a:srgbClr val="2D2D8A"/>
                </a:solidFill>
                <a:latin typeface="Tahoma"/>
                <a:cs typeface="Tahoma"/>
              </a:rPr>
              <a:t>interannual</a:t>
            </a:r>
            <a:r>
              <a:rPr lang="en-US" sz="2400" dirty="0" smtClean="0">
                <a:solidFill>
                  <a:srgbClr val="2D2D8A"/>
                </a:solidFill>
                <a:latin typeface="Tahoma"/>
                <a:cs typeface="Tahoma"/>
              </a:rPr>
              <a:t> variability and predictability of monsoon systems</a:t>
            </a:r>
          </a:p>
          <a:p>
            <a:pPr>
              <a:lnSpc>
                <a:spcPct val="110000"/>
              </a:lnSpc>
            </a:pPr>
            <a:r>
              <a:rPr lang="en-US" sz="2400" dirty="0" smtClean="0">
                <a:solidFill>
                  <a:srgbClr val="FF0000"/>
                </a:solidFill>
                <a:latin typeface="Tahoma"/>
                <a:cs typeface="Tahoma"/>
              </a:rPr>
              <a:t>Decadal variability and predictability of ocean and climate variability</a:t>
            </a:r>
          </a:p>
          <a:p>
            <a:pPr>
              <a:lnSpc>
                <a:spcPct val="110000"/>
              </a:lnSpc>
            </a:pPr>
            <a:r>
              <a:rPr lang="en-US" sz="2400" dirty="0" smtClean="0">
                <a:solidFill>
                  <a:srgbClr val="FF0000"/>
                </a:solidFill>
                <a:latin typeface="Tahoma"/>
                <a:cs typeface="Tahoma"/>
              </a:rPr>
              <a:t>Trends, nonlinearities and extreme events</a:t>
            </a:r>
          </a:p>
          <a:p>
            <a:pPr>
              <a:lnSpc>
                <a:spcPct val="110000"/>
              </a:lnSpc>
            </a:pPr>
            <a:r>
              <a:rPr lang="en-US" sz="2400" dirty="0" smtClean="0">
                <a:solidFill>
                  <a:srgbClr val="2D2D8A"/>
                </a:solidFill>
                <a:latin typeface="Tahoma"/>
                <a:cs typeface="Tahoma"/>
              </a:rPr>
              <a:t>Marine biophysical interactions and dynamics of upwelling systems</a:t>
            </a:r>
          </a:p>
          <a:p>
            <a:pPr>
              <a:lnSpc>
                <a:spcPct val="110000"/>
              </a:lnSpc>
            </a:pPr>
            <a:r>
              <a:rPr lang="en-US" sz="2400" dirty="0">
                <a:solidFill>
                  <a:srgbClr val="FF0000"/>
                </a:solidFill>
                <a:latin typeface="Tahoma"/>
                <a:cs typeface="Tahoma"/>
              </a:rPr>
              <a:t>S</a:t>
            </a:r>
            <a:r>
              <a:rPr lang="en-US" sz="2400" dirty="0" smtClean="0">
                <a:solidFill>
                  <a:srgbClr val="FF0000"/>
                </a:solidFill>
                <a:latin typeface="Tahoma"/>
                <a:cs typeface="Tahoma"/>
              </a:rPr>
              <a:t>ea level changes and regional impacts</a:t>
            </a:r>
          </a:p>
          <a:p>
            <a:pPr>
              <a:lnSpc>
                <a:spcPct val="110000"/>
              </a:lnSpc>
            </a:pPr>
            <a:r>
              <a:rPr lang="en-US" sz="2400" dirty="0">
                <a:solidFill>
                  <a:srgbClr val="2D2D8A"/>
                </a:solidFill>
                <a:latin typeface="Tahoma"/>
                <a:cs typeface="Tahoma"/>
              </a:rPr>
              <a:t>Consistency between planetary heat balance and ocean heat storage</a:t>
            </a:r>
          </a:p>
          <a:p>
            <a:pPr>
              <a:lnSpc>
                <a:spcPct val="110000"/>
              </a:lnSpc>
            </a:pPr>
            <a:r>
              <a:rPr lang="en-US" sz="2400" dirty="0">
                <a:solidFill>
                  <a:srgbClr val="2D2D8A"/>
                </a:solidFill>
                <a:latin typeface="Tahoma"/>
                <a:cs typeface="Tahoma"/>
              </a:rPr>
              <a:t>ENSO in a warmer world </a:t>
            </a:r>
            <a:endParaRPr lang="en-US" sz="2400" dirty="0" smtClean="0">
              <a:solidFill>
                <a:srgbClr val="2D2D8A"/>
              </a:solidFill>
              <a:latin typeface="Tahoma"/>
              <a:cs typeface="Tahoma"/>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36475" y="2142"/>
            <a:ext cx="1484434" cy="988458"/>
          </a:xfrm>
          <a:prstGeom prst="rect">
            <a:avLst/>
          </a:prstGeom>
        </p:spPr>
      </p:pic>
    </p:spTree>
    <p:extLst>
      <p:ext uri="{BB962C8B-B14F-4D97-AF65-F5344CB8AC3E}">
        <p14:creationId xmlns:p14="http://schemas.microsoft.com/office/powerpoint/2010/main" val="14093501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z="3200" b="1" dirty="0" smtClean="0">
                <a:solidFill>
                  <a:srgbClr val="2D2D8A"/>
                </a:solidFill>
                <a:latin typeface="Tahoma"/>
                <a:cs typeface="Tahoma"/>
              </a:rPr>
              <a:t> CLIVAR Research Foci</a:t>
            </a:r>
            <a:endParaRPr lang="en-US" sz="3200" b="1" dirty="0">
              <a:solidFill>
                <a:srgbClr val="2D2D8A"/>
              </a:solidFill>
              <a:latin typeface="Tahoma"/>
              <a:cs typeface="Tahoma"/>
            </a:endParaRPr>
          </a:p>
        </p:txBody>
      </p:sp>
      <p:sp>
        <p:nvSpPr>
          <p:cNvPr id="3" name="Subtitle 2"/>
          <p:cNvSpPr>
            <a:spLocks noGrp="1"/>
          </p:cNvSpPr>
          <p:nvPr>
            <p:ph type="subTitle" idx="4294967295"/>
          </p:nvPr>
        </p:nvSpPr>
        <p:spPr>
          <a:xfrm>
            <a:off x="1018309" y="1796720"/>
            <a:ext cx="7401791" cy="4724400"/>
          </a:xfrm>
          <a:prstGeom prst="rect">
            <a:avLst/>
          </a:prstGeom>
        </p:spPr>
        <p:txBody>
          <a:bodyPr>
            <a:noAutofit/>
          </a:bodyPr>
          <a:lstStyle/>
          <a:p>
            <a:pPr>
              <a:lnSpc>
                <a:spcPct val="110000"/>
              </a:lnSpc>
            </a:pPr>
            <a:r>
              <a:rPr lang="en-US" sz="2400" dirty="0" smtClean="0">
                <a:solidFill>
                  <a:srgbClr val="2D2D8A"/>
                </a:solidFill>
                <a:latin typeface="Tahoma"/>
                <a:cs typeface="Tahoma"/>
              </a:rPr>
              <a:t>Science and work plans are currently designed and reviewed by JSC or SSG.</a:t>
            </a:r>
          </a:p>
          <a:p>
            <a:pPr>
              <a:lnSpc>
                <a:spcPct val="110000"/>
              </a:lnSpc>
            </a:pPr>
            <a:r>
              <a:rPr lang="en-US" sz="2400" dirty="0" smtClean="0">
                <a:solidFill>
                  <a:srgbClr val="2D2D8A"/>
                </a:solidFill>
                <a:latin typeface="Tahoma"/>
                <a:cs typeface="Tahoma"/>
              </a:rPr>
              <a:t>Outcome of planning process available later this year. </a:t>
            </a:r>
          </a:p>
          <a:p>
            <a:pPr>
              <a:lnSpc>
                <a:spcPct val="110000"/>
              </a:lnSpc>
            </a:pPr>
            <a:r>
              <a:rPr lang="en-US" sz="2400" dirty="0">
                <a:solidFill>
                  <a:srgbClr val="2D2D8A"/>
                </a:solidFill>
                <a:latin typeface="Tahoma"/>
                <a:cs typeface="Tahoma"/>
              </a:rPr>
              <a:t>P</a:t>
            </a:r>
            <a:r>
              <a:rPr lang="en-US" sz="2400" dirty="0" smtClean="0">
                <a:solidFill>
                  <a:srgbClr val="2D2D8A"/>
                </a:solidFill>
                <a:latin typeface="Tahoma"/>
                <a:cs typeface="Tahoma"/>
              </a:rPr>
              <a:t>articipation by community intended (please contact leads of research foci).</a:t>
            </a:r>
          </a:p>
          <a:p>
            <a:pPr>
              <a:lnSpc>
                <a:spcPct val="110000"/>
              </a:lnSpc>
            </a:pPr>
            <a:r>
              <a:rPr lang="en-US" sz="2400" dirty="0" smtClean="0">
                <a:solidFill>
                  <a:srgbClr val="2D2D8A"/>
                </a:solidFill>
                <a:latin typeface="Tahoma"/>
                <a:cs typeface="Tahoma"/>
              </a:rPr>
              <a:t>Proposals for new research foci possible.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6491" y="2142"/>
            <a:ext cx="1164418" cy="775365"/>
          </a:xfrm>
          <a:prstGeom prst="rect">
            <a:avLst/>
          </a:prstGeom>
        </p:spPr>
      </p:pic>
    </p:spTree>
    <p:extLst>
      <p:ext uri="{BB962C8B-B14F-4D97-AF65-F5344CB8AC3E}">
        <p14:creationId xmlns:p14="http://schemas.microsoft.com/office/powerpoint/2010/main" val="37898854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z="3200" b="1" dirty="0" smtClean="0">
                <a:solidFill>
                  <a:srgbClr val="2D2D8A"/>
                </a:solidFill>
                <a:latin typeface="Tahoma"/>
                <a:cs typeface="Tahoma"/>
              </a:rPr>
              <a:t> Examples of Research Foci</a:t>
            </a:r>
            <a:endParaRPr lang="en-US" sz="3200" b="1" dirty="0">
              <a:solidFill>
                <a:srgbClr val="2D2D8A"/>
              </a:solidFill>
              <a:latin typeface="Tahoma"/>
              <a:cs typeface="Tahoma"/>
            </a:endParaRPr>
          </a:p>
        </p:txBody>
      </p:sp>
      <p:sp>
        <p:nvSpPr>
          <p:cNvPr id="3" name="Subtitle 2"/>
          <p:cNvSpPr>
            <a:spLocks noGrp="1"/>
          </p:cNvSpPr>
          <p:nvPr>
            <p:ph type="subTitle" idx="4294967295"/>
          </p:nvPr>
        </p:nvSpPr>
        <p:spPr>
          <a:xfrm>
            <a:off x="939799" y="1606220"/>
            <a:ext cx="7416801" cy="3816680"/>
          </a:xfrm>
          <a:prstGeom prst="rect">
            <a:avLst/>
          </a:prstGeom>
        </p:spPr>
        <p:txBody>
          <a:bodyPr>
            <a:noAutofit/>
          </a:bodyPr>
          <a:lstStyle/>
          <a:p>
            <a:pPr marL="347472">
              <a:lnSpc>
                <a:spcPct val="110000"/>
              </a:lnSpc>
              <a:spcBef>
                <a:spcPts val="1776"/>
              </a:spcBef>
            </a:pPr>
            <a:r>
              <a:rPr lang="en-US" sz="2400" dirty="0" smtClean="0">
                <a:solidFill>
                  <a:srgbClr val="FF0000"/>
                </a:solidFill>
                <a:latin typeface="Tahoma"/>
                <a:cs typeface="Tahoma"/>
              </a:rPr>
              <a:t>Peter Brandt: </a:t>
            </a:r>
            <a:r>
              <a:rPr lang="en-US" sz="2400" dirty="0" smtClean="0">
                <a:solidFill>
                  <a:srgbClr val="000090"/>
                </a:solidFill>
                <a:latin typeface="Tahoma"/>
                <a:cs typeface="Tahoma"/>
              </a:rPr>
              <a:t>Marine biophysical interactions and dynamics of upwelling systems </a:t>
            </a:r>
          </a:p>
          <a:p>
            <a:pPr marL="347472">
              <a:lnSpc>
                <a:spcPct val="110000"/>
              </a:lnSpc>
              <a:spcBef>
                <a:spcPts val="1776"/>
              </a:spcBef>
            </a:pPr>
            <a:r>
              <a:rPr lang="en-US" sz="2400" dirty="0" err="1" smtClean="0">
                <a:solidFill>
                  <a:srgbClr val="FF0000"/>
                </a:solidFill>
                <a:latin typeface="Tahoma"/>
                <a:cs typeface="Tahoma"/>
              </a:rPr>
              <a:t>Catia</a:t>
            </a:r>
            <a:r>
              <a:rPr lang="en-US" sz="2400" dirty="0" smtClean="0">
                <a:solidFill>
                  <a:srgbClr val="FF0000"/>
                </a:solidFill>
                <a:latin typeface="Tahoma"/>
                <a:cs typeface="Tahoma"/>
              </a:rPr>
              <a:t> </a:t>
            </a:r>
            <a:r>
              <a:rPr lang="en-US" sz="2400" dirty="0" err="1" smtClean="0">
                <a:solidFill>
                  <a:srgbClr val="FF0000"/>
                </a:solidFill>
                <a:latin typeface="Tahoma"/>
                <a:cs typeface="Tahoma"/>
              </a:rPr>
              <a:t>Domingues</a:t>
            </a:r>
            <a:r>
              <a:rPr lang="en-US" sz="2400" dirty="0" smtClean="0">
                <a:solidFill>
                  <a:srgbClr val="FF0000"/>
                </a:solidFill>
                <a:latin typeface="Tahoma"/>
                <a:cs typeface="Tahoma"/>
              </a:rPr>
              <a:t>: </a:t>
            </a:r>
            <a:r>
              <a:rPr lang="en-US" sz="2400" dirty="0" smtClean="0">
                <a:solidFill>
                  <a:srgbClr val="000090"/>
                </a:solidFill>
                <a:latin typeface="Tahoma"/>
                <a:cs typeface="Tahoma"/>
              </a:rPr>
              <a:t>Sea level changes and regional impacts</a:t>
            </a:r>
          </a:p>
          <a:p>
            <a:pPr marL="347472">
              <a:lnSpc>
                <a:spcPct val="110000"/>
              </a:lnSpc>
              <a:spcBef>
                <a:spcPts val="1776"/>
              </a:spcBef>
            </a:pPr>
            <a:r>
              <a:rPr lang="en-US" sz="2400" dirty="0" err="1" smtClean="0">
                <a:solidFill>
                  <a:srgbClr val="FF0000"/>
                </a:solidFill>
                <a:latin typeface="Tahoma"/>
                <a:cs typeface="Tahoma"/>
              </a:rPr>
              <a:t>Wenyu</a:t>
            </a:r>
            <a:r>
              <a:rPr lang="en-US" sz="2400" dirty="0" smtClean="0">
                <a:solidFill>
                  <a:srgbClr val="FF0000"/>
                </a:solidFill>
                <a:latin typeface="Tahoma"/>
                <a:cs typeface="Tahoma"/>
              </a:rPr>
              <a:t> </a:t>
            </a:r>
            <a:r>
              <a:rPr lang="en-US" sz="2400" dirty="0" err="1" smtClean="0">
                <a:solidFill>
                  <a:srgbClr val="FF0000"/>
                </a:solidFill>
                <a:latin typeface="Tahoma"/>
                <a:cs typeface="Tahoma"/>
              </a:rPr>
              <a:t>Cai</a:t>
            </a:r>
            <a:r>
              <a:rPr lang="en-US" sz="2400" dirty="0" smtClean="0">
                <a:solidFill>
                  <a:srgbClr val="FF0000"/>
                </a:solidFill>
                <a:latin typeface="Tahoma"/>
                <a:cs typeface="Tahoma"/>
              </a:rPr>
              <a:t>: </a:t>
            </a:r>
            <a:r>
              <a:rPr lang="en-US" sz="2400" dirty="0" smtClean="0">
                <a:solidFill>
                  <a:srgbClr val="000090"/>
                </a:solidFill>
                <a:latin typeface="Tahoma"/>
                <a:cs typeface="Tahoma"/>
              </a:rPr>
              <a:t>ENSO </a:t>
            </a:r>
            <a:r>
              <a:rPr lang="en-US" sz="2400" dirty="0">
                <a:solidFill>
                  <a:srgbClr val="000090"/>
                </a:solidFill>
                <a:latin typeface="Tahoma"/>
                <a:cs typeface="Tahoma"/>
              </a:rPr>
              <a:t>in a warmer world </a:t>
            </a:r>
            <a:endParaRPr lang="en-US" sz="2400" dirty="0" smtClean="0">
              <a:solidFill>
                <a:srgbClr val="000090"/>
              </a:solidFill>
              <a:latin typeface="Tahoma"/>
              <a:cs typeface="Tahoma"/>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6491" y="2142"/>
            <a:ext cx="1164418" cy="775365"/>
          </a:xfrm>
          <a:prstGeom prst="rect">
            <a:avLst/>
          </a:prstGeom>
        </p:spPr>
      </p:pic>
    </p:spTree>
    <p:extLst>
      <p:ext uri="{BB962C8B-B14F-4D97-AF65-F5344CB8AC3E}">
        <p14:creationId xmlns:p14="http://schemas.microsoft.com/office/powerpoint/2010/main" val="3399431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3226" y="1398848"/>
            <a:ext cx="2971800" cy="383546"/>
          </a:xfrm>
          <a:prstGeom prst="rect">
            <a:avLst/>
          </a:prstGeom>
          <a:solidFill>
            <a:srgbClr val="D9D9D9"/>
          </a:solidFill>
          <a:ln>
            <a:solidFill>
              <a:schemeClr val="tx1">
                <a:lumMod val="65000"/>
                <a:lumOff val="35000"/>
              </a:schemeClr>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Arial"/>
              </a:rPr>
              <a:t>Ocean </a:t>
            </a:r>
            <a:r>
              <a:rPr lang="en-US" sz="1400" dirty="0">
                <a:solidFill>
                  <a:srgbClr val="808080">
                    <a:lumMod val="75000"/>
                  </a:srgbClr>
                </a:solidFill>
                <a:latin typeface="Arial"/>
              </a:rPr>
              <a:t>Model </a:t>
            </a:r>
            <a:r>
              <a:rPr lang="en-US" sz="1400" dirty="0" smtClean="0">
                <a:solidFill>
                  <a:srgbClr val="808080">
                    <a:lumMod val="75000"/>
                  </a:srgbClr>
                </a:solidFill>
                <a:latin typeface="Arial"/>
              </a:rPr>
              <a:t>Development Panel</a:t>
            </a:r>
            <a:endParaRPr lang="en-US" sz="1600" dirty="0">
              <a:solidFill>
                <a:srgbClr val="000000"/>
              </a:solidFill>
              <a:latin typeface="Arial"/>
            </a:endParaRPr>
          </a:p>
        </p:txBody>
      </p:sp>
      <p:sp>
        <p:nvSpPr>
          <p:cNvPr id="6" name="Rectangle 5"/>
          <p:cNvSpPr/>
          <p:nvPr/>
        </p:nvSpPr>
        <p:spPr>
          <a:xfrm>
            <a:off x="473226" y="1905102"/>
            <a:ext cx="2971800" cy="404145"/>
          </a:xfrm>
          <a:prstGeom prst="rect">
            <a:avLst/>
          </a:prstGeom>
          <a:solidFill>
            <a:schemeClr val="bg1">
              <a:lumMod val="85000"/>
            </a:schemeClr>
          </a:solidFill>
          <a:ln>
            <a:solidFill>
              <a:srgbClr val="595959"/>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Arial"/>
              </a:rPr>
              <a:t>Global Synthesis </a:t>
            </a:r>
            <a:r>
              <a:rPr lang="en-US" sz="1400" dirty="0">
                <a:solidFill>
                  <a:srgbClr val="808080">
                    <a:lumMod val="75000"/>
                  </a:srgbClr>
                </a:solidFill>
                <a:latin typeface="Arial"/>
              </a:rPr>
              <a:t>and </a:t>
            </a:r>
            <a:endParaRPr lang="en-US" sz="1400" dirty="0" smtClean="0">
              <a:solidFill>
                <a:srgbClr val="808080">
                  <a:lumMod val="75000"/>
                </a:srgbClr>
              </a:solidFill>
              <a:latin typeface="Arial"/>
            </a:endParaRPr>
          </a:p>
          <a:p>
            <a:pPr algn="ctr"/>
            <a:r>
              <a:rPr lang="en-US" sz="1400" dirty="0" smtClean="0">
                <a:solidFill>
                  <a:srgbClr val="808080">
                    <a:lumMod val="75000"/>
                  </a:srgbClr>
                </a:solidFill>
                <a:latin typeface="Arial"/>
              </a:rPr>
              <a:t>Observations </a:t>
            </a:r>
            <a:r>
              <a:rPr lang="en-US" sz="1400" dirty="0">
                <a:solidFill>
                  <a:srgbClr val="808080">
                    <a:lumMod val="75000"/>
                  </a:srgbClr>
                </a:solidFill>
                <a:latin typeface="Arial"/>
              </a:rPr>
              <a:t>Panel</a:t>
            </a:r>
            <a:endParaRPr lang="en-US" sz="1600" dirty="0">
              <a:solidFill>
                <a:srgbClr val="000000"/>
              </a:solidFill>
              <a:latin typeface="Arial"/>
            </a:endParaRPr>
          </a:p>
        </p:txBody>
      </p:sp>
      <p:sp>
        <p:nvSpPr>
          <p:cNvPr id="7" name="Rectangle 6"/>
          <p:cNvSpPr/>
          <p:nvPr/>
        </p:nvSpPr>
        <p:spPr>
          <a:xfrm>
            <a:off x="473226" y="2953654"/>
            <a:ext cx="2971800" cy="381000"/>
          </a:xfrm>
          <a:prstGeom prst="rect">
            <a:avLst/>
          </a:prstGeom>
          <a:solidFill>
            <a:schemeClr val="accent1">
              <a:lumMod val="20000"/>
              <a:lumOff val="80000"/>
            </a:schemeClr>
          </a:solidFill>
          <a:ln>
            <a:solidFill>
              <a:srgbClr val="376092"/>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808080">
                    <a:lumMod val="75000"/>
                  </a:srgbClr>
                </a:solidFill>
                <a:latin typeface="Arial"/>
              </a:rPr>
              <a:t>Atlantic </a:t>
            </a:r>
            <a:r>
              <a:rPr lang="en-US" sz="1400" dirty="0" smtClean="0">
                <a:solidFill>
                  <a:srgbClr val="808080">
                    <a:lumMod val="75000"/>
                  </a:srgbClr>
                </a:solidFill>
                <a:latin typeface="Arial"/>
              </a:rPr>
              <a:t>Region Panel</a:t>
            </a:r>
            <a:endParaRPr lang="en-US" sz="1600" dirty="0">
              <a:solidFill>
                <a:srgbClr val="000000"/>
              </a:solidFill>
              <a:latin typeface="Arial"/>
            </a:endParaRPr>
          </a:p>
        </p:txBody>
      </p:sp>
      <p:sp>
        <p:nvSpPr>
          <p:cNvPr id="8" name="Rectangle 7"/>
          <p:cNvSpPr/>
          <p:nvPr/>
        </p:nvSpPr>
        <p:spPr>
          <a:xfrm>
            <a:off x="473226" y="3479288"/>
            <a:ext cx="2971800" cy="381000"/>
          </a:xfrm>
          <a:prstGeom prst="rect">
            <a:avLst/>
          </a:prstGeom>
          <a:solidFill>
            <a:srgbClr val="DCE6F2"/>
          </a:solidFill>
          <a:ln>
            <a:solidFill>
              <a:srgbClr val="376092"/>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808080">
                    <a:lumMod val="75000"/>
                  </a:srgbClr>
                </a:solidFill>
                <a:latin typeface="Arial"/>
              </a:rPr>
              <a:t>Pacific </a:t>
            </a:r>
            <a:r>
              <a:rPr lang="en-US" sz="1400" dirty="0" smtClean="0">
                <a:solidFill>
                  <a:srgbClr val="808080">
                    <a:lumMod val="75000"/>
                  </a:srgbClr>
                </a:solidFill>
                <a:latin typeface="Arial"/>
              </a:rPr>
              <a:t>Region Panel</a:t>
            </a:r>
            <a:endParaRPr lang="en-US" sz="1600" dirty="0">
              <a:solidFill>
                <a:srgbClr val="000000"/>
              </a:solidFill>
              <a:latin typeface="Arial"/>
            </a:endParaRPr>
          </a:p>
        </p:txBody>
      </p:sp>
      <p:sp>
        <p:nvSpPr>
          <p:cNvPr id="9" name="Rectangle 8"/>
          <p:cNvSpPr/>
          <p:nvPr/>
        </p:nvSpPr>
        <p:spPr>
          <a:xfrm>
            <a:off x="473226" y="4016364"/>
            <a:ext cx="2971800" cy="381000"/>
          </a:xfrm>
          <a:prstGeom prst="rect">
            <a:avLst/>
          </a:prstGeom>
          <a:solidFill>
            <a:srgbClr val="DCE6F2"/>
          </a:solidFill>
          <a:ln>
            <a:solidFill>
              <a:srgbClr val="376092"/>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808080">
                    <a:lumMod val="75000"/>
                  </a:srgbClr>
                </a:solidFill>
                <a:latin typeface="Arial"/>
              </a:rPr>
              <a:t>Indian </a:t>
            </a:r>
            <a:r>
              <a:rPr lang="en-US" sz="1400" dirty="0" smtClean="0">
                <a:solidFill>
                  <a:srgbClr val="808080">
                    <a:lumMod val="75000"/>
                  </a:srgbClr>
                </a:solidFill>
                <a:latin typeface="Arial"/>
              </a:rPr>
              <a:t>Ocean Region Panel</a:t>
            </a:r>
            <a:endParaRPr lang="en-US" sz="1600" dirty="0">
              <a:solidFill>
                <a:srgbClr val="000000"/>
              </a:solidFill>
              <a:latin typeface="Arial"/>
            </a:endParaRPr>
          </a:p>
        </p:txBody>
      </p:sp>
      <p:sp>
        <p:nvSpPr>
          <p:cNvPr id="10" name="Rectangle 9"/>
          <p:cNvSpPr/>
          <p:nvPr/>
        </p:nvSpPr>
        <p:spPr>
          <a:xfrm>
            <a:off x="473226" y="4549764"/>
            <a:ext cx="2971800" cy="381000"/>
          </a:xfrm>
          <a:prstGeom prst="rect">
            <a:avLst/>
          </a:prstGeom>
          <a:solidFill>
            <a:srgbClr val="DCE6F2"/>
          </a:solidFill>
          <a:ln>
            <a:solidFill>
              <a:schemeClr val="accent1">
                <a:lumMod val="75000"/>
              </a:schemeClr>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808080">
                    <a:lumMod val="75000"/>
                  </a:srgbClr>
                </a:solidFill>
                <a:latin typeface="Arial"/>
              </a:rPr>
              <a:t>Southern </a:t>
            </a:r>
            <a:r>
              <a:rPr lang="en-US" sz="1400" dirty="0" smtClean="0">
                <a:solidFill>
                  <a:srgbClr val="808080">
                    <a:lumMod val="75000"/>
                  </a:srgbClr>
                </a:solidFill>
                <a:latin typeface="Arial"/>
              </a:rPr>
              <a:t>Ocean Region Panel</a:t>
            </a:r>
            <a:endParaRPr lang="en-US" sz="1600" dirty="0">
              <a:solidFill>
                <a:srgbClr val="000000"/>
              </a:solidFill>
              <a:latin typeface="Arial"/>
            </a:endParaRPr>
          </a:p>
        </p:txBody>
      </p:sp>
      <p:sp>
        <p:nvSpPr>
          <p:cNvPr id="11" name="Rectangle 10"/>
          <p:cNvSpPr/>
          <p:nvPr/>
        </p:nvSpPr>
        <p:spPr>
          <a:xfrm>
            <a:off x="473226" y="5083164"/>
            <a:ext cx="2971800" cy="393068"/>
          </a:xfrm>
          <a:prstGeom prst="rect">
            <a:avLst/>
          </a:prstGeom>
          <a:solidFill>
            <a:srgbClr val="CCFFCC"/>
          </a:solidFill>
          <a:ln>
            <a:solidFill>
              <a:schemeClr val="accent3">
                <a:lumMod val="75000"/>
              </a:schemeClr>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Arial"/>
              </a:rPr>
              <a:t>Monsoons Panel</a:t>
            </a:r>
            <a:endParaRPr lang="en-US" sz="1600" dirty="0">
              <a:solidFill>
                <a:srgbClr val="000000"/>
              </a:solidFill>
              <a:latin typeface="Arial"/>
            </a:endParaRPr>
          </a:p>
        </p:txBody>
      </p:sp>
      <p:sp>
        <p:nvSpPr>
          <p:cNvPr id="3" name="TextBox 2"/>
          <p:cNvSpPr txBox="1"/>
          <p:nvPr/>
        </p:nvSpPr>
        <p:spPr>
          <a:xfrm>
            <a:off x="1264559" y="982779"/>
            <a:ext cx="7650841" cy="369332"/>
          </a:xfrm>
          <a:prstGeom prst="rect">
            <a:avLst/>
          </a:prstGeom>
          <a:noFill/>
        </p:spPr>
        <p:txBody>
          <a:bodyPr wrap="square" rtlCol="0">
            <a:spAutoFit/>
          </a:bodyPr>
          <a:lstStyle/>
          <a:p>
            <a:r>
              <a:rPr lang="en-US" sz="1800" i="1" dirty="0" smtClean="0">
                <a:solidFill>
                  <a:prstClr val="black">
                    <a:lumMod val="50000"/>
                    <a:lumOff val="50000"/>
                  </a:prstClr>
                </a:solidFill>
              </a:rPr>
              <a:t>Core Panels	                     </a:t>
            </a:r>
            <a:r>
              <a:rPr lang="en-US" i="1" dirty="0">
                <a:solidFill>
                  <a:prstClr val="black">
                    <a:lumMod val="50000"/>
                    <a:lumOff val="50000"/>
                  </a:prstClr>
                </a:solidFill>
              </a:rPr>
              <a:t>	</a:t>
            </a:r>
            <a:r>
              <a:rPr lang="en-US" i="1" dirty="0" smtClean="0">
                <a:solidFill>
                  <a:prstClr val="black">
                    <a:lumMod val="50000"/>
                    <a:lumOff val="50000"/>
                  </a:prstClr>
                </a:solidFill>
              </a:rPr>
              <a:t>			          </a:t>
            </a:r>
            <a:r>
              <a:rPr lang="en-US" sz="1800" i="1" dirty="0" smtClean="0">
                <a:solidFill>
                  <a:prstClr val="black">
                    <a:lumMod val="50000"/>
                    <a:lumOff val="50000"/>
                  </a:prstClr>
                </a:solidFill>
              </a:rPr>
              <a:t>Research Foci</a:t>
            </a:r>
            <a:endParaRPr lang="en-US" sz="1800" i="1" dirty="0">
              <a:solidFill>
                <a:prstClr val="black">
                  <a:lumMod val="50000"/>
                  <a:lumOff val="50000"/>
                </a:prstClr>
              </a:solidFill>
            </a:endParaRPr>
          </a:p>
        </p:txBody>
      </p:sp>
      <p:sp>
        <p:nvSpPr>
          <p:cNvPr id="21" name="Rectangle 20"/>
          <p:cNvSpPr/>
          <p:nvPr/>
        </p:nvSpPr>
        <p:spPr>
          <a:xfrm>
            <a:off x="474426" y="5628632"/>
            <a:ext cx="2971800" cy="381000"/>
          </a:xfrm>
          <a:prstGeom prst="rect">
            <a:avLst/>
          </a:prstGeom>
          <a:solidFill>
            <a:srgbClr val="CCFFCC"/>
          </a:solidFill>
          <a:ln>
            <a:solidFill>
              <a:srgbClr val="77933C"/>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Arial"/>
              </a:rPr>
              <a:t>ETCCDI</a:t>
            </a:r>
            <a:endParaRPr lang="en-US" sz="1600" dirty="0">
              <a:solidFill>
                <a:srgbClr val="000000"/>
              </a:solidFill>
              <a:latin typeface="Arial"/>
            </a:endParaRPr>
          </a:p>
        </p:txBody>
      </p:sp>
      <p:sp>
        <p:nvSpPr>
          <p:cNvPr id="4" name="Rectangle 3"/>
          <p:cNvSpPr/>
          <p:nvPr/>
        </p:nvSpPr>
        <p:spPr>
          <a:xfrm>
            <a:off x="4421098" y="1389859"/>
            <a:ext cx="4280013" cy="5269337"/>
          </a:xfrm>
          <a:prstGeom prst="rect">
            <a:avLst/>
          </a:prstGeom>
          <a:gradFill flip="none" rotWithShape="1">
            <a:gsLst>
              <a:gs pos="63000">
                <a:srgbClr val="FFE6B8"/>
              </a:gs>
              <a:gs pos="100000">
                <a:srgbClr val="FFFFFF"/>
              </a:gs>
            </a:gsLst>
            <a:lin ang="5400000" scaled="0"/>
            <a:tileRect/>
          </a:gra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5" name="Oval 4"/>
          <p:cNvSpPr/>
          <p:nvPr/>
        </p:nvSpPr>
        <p:spPr>
          <a:xfrm>
            <a:off x="4499494" y="1449812"/>
            <a:ext cx="2101805" cy="869606"/>
          </a:xfrm>
          <a:prstGeom prst="ellipse">
            <a:avLst/>
          </a:prstGeom>
          <a:solidFill>
            <a:schemeClr val="accent3">
              <a:lumMod val="20000"/>
              <a:lumOff val="8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808080">
                    <a:lumMod val="75000"/>
                  </a:srgbClr>
                </a:solidFill>
                <a:latin typeface="Calibri"/>
              </a:rPr>
              <a:t>P</a:t>
            </a:r>
            <a:r>
              <a:rPr lang="en-US" sz="1400" dirty="0" smtClean="0">
                <a:solidFill>
                  <a:srgbClr val="808080">
                    <a:lumMod val="75000"/>
                  </a:srgbClr>
                </a:solidFill>
                <a:latin typeface="Calibri"/>
              </a:rPr>
              <a:t>redictability </a:t>
            </a:r>
            <a:r>
              <a:rPr lang="en-US" sz="1400" dirty="0">
                <a:solidFill>
                  <a:srgbClr val="808080">
                    <a:lumMod val="75000"/>
                  </a:srgbClr>
                </a:solidFill>
                <a:latin typeface="Calibri"/>
              </a:rPr>
              <a:t/>
            </a:r>
            <a:br>
              <a:rPr lang="en-US" sz="1400" dirty="0">
                <a:solidFill>
                  <a:srgbClr val="808080">
                    <a:lumMod val="75000"/>
                  </a:srgbClr>
                </a:solidFill>
                <a:latin typeface="Calibri"/>
              </a:rPr>
            </a:br>
            <a:r>
              <a:rPr lang="en-US" sz="1400" dirty="0">
                <a:solidFill>
                  <a:srgbClr val="808080">
                    <a:lumMod val="75000"/>
                  </a:srgbClr>
                </a:solidFill>
                <a:latin typeface="Calibri"/>
              </a:rPr>
              <a:t>of monsoon systems </a:t>
            </a:r>
            <a:endParaRPr lang="en-US" sz="1600" dirty="0">
              <a:solidFill>
                <a:srgbClr val="000000"/>
              </a:solidFill>
              <a:latin typeface="Calibri"/>
            </a:endParaRPr>
          </a:p>
        </p:txBody>
      </p:sp>
      <p:sp>
        <p:nvSpPr>
          <p:cNvPr id="23" name="Oval 22"/>
          <p:cNvSpPr/>
          <p:nvPr/>
        </p:nvSpPr>
        <p:spPr>
          <a:xfrm>
            <a:off x="6509953" y="1836345"/>
            <a:ext cx="2128446" cy="943262"/>
          </a:xfrm>
          <a:prstGeom prst="ellipse">
            <a:avLst/>
          </a:prstGeom>
          <a:solidFill>
            <a:srgbClr val="EBF1DE"/>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Calibri"/>
              </a:rPr>
              <a:t>Decadal climate variability and predictability</a:t>
            </a:r>
            <a:endParaRPr lang="en-US" sz="1400" dirty="0">
              <a:solidFill>
                <a:srgbClr val="808080">
                  <a:lumMod val="75000"/>
                </a:srgbClr>
              </a:solidFill>
              <a:latin typeface="Calibri"/>
            </a:endParaRPr>
          </a:p>
        </p:txBody>
      </p:sp>
      <p:sp>
        <p:nvSpPr>
          <p:cNvPr id="24" name="Oval 23"/>
          <p:cNvSpPr/>
          <p:nvPr/>
        </p:nvSpPr>
        <p:spPr>
          <a:xfrm>
            <a:off x="4449527" y="2638684"/>
            <a:ext cx="2853345" cy="857383"/>
          </a:xfrm>
          <a:prstGeom prst="ellipse">
            <a:avLst/>
          </a:prstGeom>
          <a:solidFill>
            <a:srgbClr val="EBF1DE"/>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808080">
                    <a:lumMod val="75000"/>
                  </a:srgbClr>
                </a:solidFill>
                <a:latin typeface="Calibri"/>
              </a:rPr>
              <a:t>B</a:t>
            </a:r>
            <a:r>
              <a:rPr lang="en-US" sz="1400" dirty="0" smtClean="0">
                <a:solidFill>
                  <a:srgbClr val="808080">
                    <a:lumMod val="75000"/>
                  </a:srgbClr>
                </a:solidFill>
                <a:latin typeface="Calibri"/>
              </a:rPr>
              <a:t>iophysical </a:t>
            </a:r>
            <a:r>
              <a:rPr lang="en-US" sz="1400" dirty="0">
                <a:solidFill>
                  <a:srgbClr val="808080">
                    <a:lumMod val="75000"/>
                  </a:srgbClr>
                </a:solidFill>
                <a:latin typeface="Calibri"/>
              </a:rPr>
              <a:t>interactions and dynamics of upwelling systems</a:t>
            </a:r>
          </a:p>
        </p:txBody>
      </p:sp>
      <p:sp>
        <p:nvSpPr>
          <p:cNvPr id="25" name="Oval 24"/>
          <p:cNvSpPr/>
          <p:nvPr/>
        </p:nvSpPr>
        <p:spPr>
          <a:xfrm>
            <a:off x="6180722" y="3448376"/>
            <a:ext cx="2473355" cy="841181"/>
          </a:xfrm>
          <a:prstGeom prst="ellipse">
            <a:avLst/>
          </a:prstGeom>
          <a:solidFill>
            <a:srgbClr val="EBF1DE"/>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808080">
                    <a:lumMod val="75000"/>
                  </a:srgbClr>
                </a:solidFill>
                <a:latin typeface="Calibri"/>
              </a:rPr>
              <a:t>R</a:t>
            </a:r>
            <a:r>
              <a:rPr lang="en-US" sz="1400" dirty="0" smtClean="0">
                <a:solidFill>
                  <a:srgbClr val="808080">
                    <a:lumMod val="75000"/>
                  </a:srgbClr>
                </a:solidFill>
                <a:latin typeface="Calibri"/>
              </a:rPr>
              <a:t>egional </a:t>
            </a:r>
            <a:r>
              <a:rPr lang="en-US" sz="1400" dirty="0">
                <a:solidFill>
                  <a:srgbClr val="808080">
                    <a:lumMod val="75000"/>
                  </a:srgbClr>
                </a:solidFill>
                <a:latin typeface="Calibri"/>
              </a:rPr>
              <a:t/>
            </a:r>
            <a:br>
              <a:rPr lang="en-US" sz="1400" dirty="0">
                <a:solidFill>
                  <a:srgbClr val="808080">
                    <a:lumMod val="75000"/>
                  </a:srgbClr>
                </a:solidFill>
                <a:latin typeface="Calibri"/>
              </a:rPr>
            </a:br>
            <a:r>
              <a:rPr lang="en-US" sz="1400" dirty="0">
                <a:solidFill>
                  <a:srgbClr val="808080">
                    <a:lumMod val="75000"/>
                  </a:srgbClr>
                </a:solidFill>
                <a:latin typeface="Calibri"/>
              </a:rPr>
              <a:t>sea level </a:t>
            </a:r>
            <a:r>
              <a:rPr lang="en-US" sz="1400" dirty="0" smtClean="0">
                <a:solidFill>
                  <a:srgbClr val="808080">
                    <a:lumMod val="75000"/>
                  </a:srgbClr>
                </a:solidFill>
                <a:latin typeface="Calibri"/>
              </a:rPr>
              <a:t>changes and impacts</a:t>
            </a:r>
            <a:endParaRPr lang="en-US" sz="1400" dirty="0">
              <a:solidFill>
                <a:srgbClr val="808080">
                  <a:lumMod val="75000"/>
                </a:srgbClr>
              </a:solidFill>
              <a:latin typeface="Calibri"/>
            </a:endParaRPr>
          </a:p>
        </p:txBody>
      </p:sp>
      <p:sp>
        <p:nvSpPr>
          <p:cNvPr id="26" name="Oval 25"/>
          <p:cNvSpPr/>
          <p:nvPr/>
        </p:nvSpPr>
        <p:spPr>
          <a:xfrm>
            <a:off x="4449527" y="4132148"/>
            <a:ext cx="2297194" cy="850211"/>
          </a:xfrm>
          <a:prstGeom prst="ellipse">
            <a:avLst/>
          </a:prstGeom>
          <a:solidFill>
            <a:srgbClr val="EBF1DE"/>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Calibri"/>
              </a:rPr>
              <a:t>Prediction and attribution of </a:t>
            </a:r>
            <a:r>
              <a:rPr lang="en-US" sz="1400" dirty="0">
                <a:solidFill>
                  <a:srgbClr val="808080">
                    <a:lumMod val="75000"/>
                  </a:srgbClr>
                </a:solidFill>
                <a:latin typeface="Calibri"/>
              </a:rPr>
              <a:t>e</a:t>
            </a:r>
            <a:r>
              <a:rPr lang="en-US" sz="1400" dirty="0" smtClean="0">
                <a:solidFill>
                  <a:srgbClr val="808080">
                    <a:lumMod val="75000"/>
                  </a:srgbClr>
                </a:solidFill>
                <a:latin typeface="Calibri"/>
              </a:rPr>
              <a:t>xtreme events</a:t>
            </a:r>
            <a:endParaRPr lang="en-US" sz="1600" dirty="0">
              <a:solidFill>
                <a:srgbClr val="000000"/>
              </a:solidFill>
              <a:latin typeface="Calibri"/>
            </a:endParaRPr>
          </a:p>
        </p:txBody>
      </p:sp>
      <p:sp>
        <p:nvSpPr>
          <p:cNvPr id="27" name="Oval 26"/>
          <p:cNvSpPr/>
          <p:nvPr/>
        </p:nvSpPr>
        <p:spPr>
          <a:xfrm>
            <a:off x="6384528" y="4719052"/>
            <a:ext cx="2253871" cy="790739"/>
          </a:xfrm>
          <a:prstGeom prst="ellipse">
            <a:avLst/>
          </a:prstGeom>
          <a:solidFill>
            <a:srgbClr val="EBF1DE"/>
          </a:solidFill>
          <a:ln>
            <a:solidFill>
              <a:srgbClr val="FF66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Calibri"/>
              </a:rPr>
              <a:t>ENSO in a warmer climate</a:t>
            </a:r>
            <a:endParaRPr lang="en-US" sz="1400" dirty="0">
              <a:solidFill>
                <a:srgbClr val="808080">
                  <a:lumMod val="75000"/>
                </a:srgbClr>
              </a:solidFill>
              <a:latin typeface="Calibri"/>
            </a:endParaRPr>
          </a:p>
        </p:txBody>
      </p:sp>
      <p:sp>
        <p:nvSpPr>
          <p:cNvPr id="28" name="Oval 27"/>
          <p:cNvSpPr/>
          <p:nvPr/>
        </p:nvSpPr>
        <p:spPr>
          <a:xfrm>
            <a:off x="4499494" y="5257232"/>
            <a:ext cx="2101805" cy="786726"/>
          </a:xfrm>
          <a:prstGeom prst="ellipse">
            <a:avLst/>
          </a:prstGeom>
          <a:solidFill>
            <a:srgbClr val="EBF1DE"/>
          </a:solidFill>
          <a:ln>
            <a:solidFill>
              <a:srgbClr val="FF66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808080">
                    <a:lumMod val="75000"/>
                  </a:srgbClr>
                </a:solidFill>
                <a:latin typeface="Calibri"/>
              </a:rPr>
              <a:t>P</a:t>
            </a:r>
            <a:r>
              <a:rPr lang="en-US" sz="1400" dirty="0" smtClean="0">
                <a:solidFill>
                  <a:srgbClr val="808080">
                    <a:lumMod val="75000"/>
                  </a:srgbClr>
                </a:solidFill>
                <a:latin typeface="Calibri"/>
              </a:rPr>
              <a:t>lanetary heat balance &amp; ocean heat storage</a:t>
            </a:r>
            <a:endParaRPr lang="en-US" sz="1400" dirty="0">
              <a:solidFill>
                <a:srgbClr val="808080">
                  <a:lumMod val="75000"/>
                </a:srgbClr>
              </a:solidFill>
              <a:latin typeface="Calibri"/>
            </a:endParaRPr>
          </a:p>
        </p:txBody>
      </p:sp>
      <p:sp>
        <p:nvSpPr>
          <p:cNvPr id="29" name="Oval 28"/>
          <p:cNvSpPr/>
          <p:nvPr/>
        </p:nvSpPr>
        <p:spPr>
          <a:xfrm>
            <a:off x="6400207" y="5861246"/>
            <a:ext cx="2087170" cy="689189"/>
          </a:xfrm>
          <a:prstGeom prst="ellipse">
            <a:avLst/>
          </a:prstGeom>
          <a:solidFill>
            <a:srgbClr val="EBF1DE"/>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Calibri"/>
              </a:rPr>
              <a:t>… </a:t>
            </a:r>
            <a:endParaRPr lang="en-US" sz="1400" dirty="0">
              <a:solidFill>
                <a:srgbClr val="808080">
                  <a:lumMod val="75000"/>
                </a:srgbClr>
              </a:solidFill>
              <a:latin typeface="Calibri"/>
            </a:endParaRPr>
          </a:p>
        </p:txBody>
      </p:sp>
      <p:sp>
        <p:nvSpPr>
          <p:cNvPr id="30" name="Left-Right Arrow 29"/>
          <p:cNvSpPr/>
          <p:nvPr/>
        </p:nvSpPr>
        <p:spPr>
          <a:xfrm>
            <a:off x="3626040" y="1738320"/>
            <a:ext cx="653964" cy="581098"/>
          </a:xfrm>
          <a:prstGeom prst="leftRightArrow">
            <a:avLst>
              <a:gd name="adj1" fmla="val 35554"/>
              <a:gd name="adj2" fmla="val 35802"/>
            </a:avLst>
          </a:prstGeom>
          <a:solidFill>
            <a:srgbClr val="69A7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2" name="Left-Right Arrow 31"/>
          <p:cNvSpPr/>
          <p:nvPr/>
        </p:nvSpPr>
        <p:spPr>
          <a:xfrm>
            <a:off x="3626040" y="3188041"/>
            <a:ext cx="653964" cy="581098"/>
          </a:xfrm>
          <a:prstGeom prst="leftRightArrow">
            <a:avLst>
              <a:gd name="adj1" fmla="val 35554"/>
              <a:gd name="adj2" fmla="val 35802"/>
            </a:avLst>
          </a:prstGeom>
          <a:solidFill>
            <a:srgbClr val="69A7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3" name="Left-Right Arrow 32"/>
          <p:cNvSpPr/>
          <p:nvPr/>
        </p:nvSpPr>
        <p:spPr>
          <a:xfrm>
            <a:off x="3626040" y="4533489"/>
            <a:ext cx="653964" cy="581098"/>
          </a:xfrm>
          <a:prstGeom prst="leftRightArrow">
            <a:avLst>
              <a:gd name="adj1" fmla="val 35554"/>
              <a:gd name="adj2" fmla="val 35802"/>
            </a:avLst>
          </a:prstGeom>
          <a:solidFill>
            <a:srgbClr val="69A7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pic>
        <p:nvPicPr>
          <p:cNvPr id="22" name="Picture 4" descr="GEWEXLogo_Ne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2268" y="5475426"/>
            <a:ext cx="822167" cy="228600"/>
          </a:xfrm>
          <a:prstGeom prst="rect">
            <a:avLst/>
          </a:prstGeom>
          <a:noFill/>
          <a:ln w="9525">
            <a:noFill/>
            <a:miter lim="800000"/>
            <a:headEnd/>
            <a:tailEnd/>
          </a:ln>
        </p:spPr>
      </p:pic>
      <p:sp>
        <p:nvSpPr>
          <p:cNvPr id="31" name="Rectangle 30"/>
          <p:cNvSpPr/>
          <p:nvPr/>
        </p:nvSpPr>
        <p:spPr>
          <a:xfrm>
            <a:off x="473226" y="6151795"/>
            <a:ext cx="2971800" cy="381000"/>
          </a:xfrm>
          <a:prstGeom prst="rect">
            <a:avLst/>
          </a:prstGeom>
          <a:solidFill>
            <a:srgbClr val="FFE6B8"/>
          </a:solidFill>
          <a:ln>
            <a:solidFill>
              <a:srgbClr val="FF6600"/>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Arial"/>
              </a:rPr>
              <a:t>Knowledge Exchange and Capacity Building Panel</a:t>
            </a:r>
            <a:endParaRPr lang="en-US" sz="1600" dirty="0">
              <a:solidFill>
                <a:srgbClr val="000000"/>
              </a:solidFill>
              <a:latin typeface="Arial"/>
            </a:endParaRPr>
          </a:p>
        </p:txBody>
      </p:sp>
      <p:sp>
        <p:nvSpPr>
          <p:cNvPr id="34" name="Rectangle 33"/>
          <p:cNvSpPr/>
          <p:nvPr/>
        </p:nvSpPr>
        <p:spPr>
          <a:xfrm>
            <a:off x="473226" y="2422865"/>
            <a:ext cx="2971800" cy="404145"/>
          </a:xfrm>
          <a:prstGeom prst="rect">
            <a:avLst/>
          </a:prstGeom>
          <a:solidFill>
            <a:schemeClr val="accent4">
              <a:lumMod val="20000"/>
              <a:lumOff val="80000"/>
            </a:schemeClr>
          </a:solidFill>
          <a:ln>
            <a:solidFill>
              <a:schemeClr val="accent4">
                <a:lumMod val="75000"/>
              </a:schemeClr>
            </a:solidFill>
            <a:prstDash val="dash"/>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8080">
                    <a:lumMod val="75000"/>
                  </a:srgbClr>
                </a:solidFill>
                <a:latin typeface="Arial"/>
              </a:rPr>
              <a:t>Climate Dynamics Panel</a:t>
            </a:r>
            <a:endParaRPr lang="en-US" sz="1600" dirty="0">
              <a:solidFill>
                <a:srgbClr val="000000"/>
              </a:solidFill>
              <a:latin typeface="Arial"/>
            </a:endParaRPr>
          </a:p>
        </p:txBody>
      </p:sp>
      <p:sp>
        <p:nvSpPr>
          <p:cNvPr id="35" name="Left-Right Arrow 34"/>
          <p:cNvSpPr/>
          <p:nvPr/>
        </p:nvSpPr>
        <p:spPr>
          <a:xfrm>
            <a:off x="3626040" y="5861246"/>
            <a:ext cx="653964" cy="581098"/>
          </a:xfrm>
          <a:prstGeom prst="leftRightArrow">
            <a:avLst>
              <a:gd name="adj1" fmla="val 35554"/>
              <a:gd name="adj2" fmla="val 35802"/>
            </a:avLst>
          </a:prstGeom>
          <a:solidFill>
            <a:srgbClr val="69A7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6" name="Rectangle 35"/>
          <p:cNvSpPr/>
          <p:nvPr/>
        </p:nvSpPr>
        <p:spPr>
          <a:xfrm>
            <a:off x="474426" y="464265"/>
            <a:ext cx="5925781" cy="518513"/>
          </a:xfrm>
          <a:prstGeom prst="rect">
            <a:avLst/>
          </a:prstGeom>
          <a:solidFill>
            <a:schemeClr val="bg1"/>
          </a:solidFill>
          <a:ln>
            <a:solidFill>
              <a:schemeClr val="tx2">
                <a:lumMod val="75000"/>
              </a:schemeClr>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808080">
                    <a:lumMod val="75000"/>
                  </a:srgbClr>
                </a:solidFill>
                <a:latin typeface="Arial"/>
              </a:rPr>
              <a:t>CLIVAR Scientific Steering Group</a:t>
            </a:r>
            <a:endParaRPr lang="en-US" sz="2000" dirty="0">
              <a:solidFill>
                <a:srgbClr val="000000"/>
              </a:solidFill>
              <a:latin typeface="Arial"/>
            </a:endParaRPr>
          </a:p>
        </p:txBody>
      </p:sp>
      <p:sp>
        <p:nvSpPr>
          <p:cNvPr id="37" name="Rectangle 36"/>
          <p:cNvSpPr/>
          <p:nvPr/>
        </p:nvSpPr>
        <p:spPr>
          <a:xfrm>
            <a:off x="6601299" y="469030"/>
            <a:ext cx="2099812" cy="513747"/>
          </a:xfrm>
          <a:prstGeom prst="rect">
            <a:avLst/>
          </a:prstGeom>
          <a:solidFill>
            <a:schemeClr val="bg1"/>
          </a:solidFill>
          <a:ln>
            <a:solidFill>
              <a:schemeClr val="tx2">
                <a:lumMod val="75000"/>
              </a:schemeClr>
            </a:solidFill>
          </a:ln>
          <a:effectLst>
            <a:glow rad="635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808080">
                    <a:lumMod val="75000"/>
                  </a:srgbClr>
                </a:solidFill>
                <a:latin typeface="Arial"/>
              </a:rPr>
              <a:t>ICPOs</a:t>
            </a:r>
            <a:endParaRPr lang="en-US" sz="1600" dirty="0">
              <a:solidFill>
                <a:srgbClr val="000000"/>
              </a:solidFill>
              <a:latin typeface="Arial"/>
            </a:endParaRPr>
          </a:p>
        </p:txBody>
      </p:sp>
      <p:sp>
        <p:nvSpPr>
          <p:cNvPr id="12" name="TextBox 11"/>
          <p:cNvSpPr txBox="1"/>
          <p:nvPr/>
        </p:nvSpPr>
        <p:spPr>
          <a:xfrm>
            <a:off x="383371" y="5451653"/>
            <a:ext cx="184666" cy="369332"/>
          </a:xfrm>
          <a:prstGeom prst="rect">
            <a:avLst/>
          </a:prstGeom>
          <a:noFill/>
        </p:spPr>
        <p:txBody>
          <a:bodyPr wrap="none" rtlCol="0">
            <a:spAutoFit/>
          </a:bodyPr>
          <a:lstStyle/>
          <a:p>
            <a:pPr defTabSz="457200" fontAlgn="auto">
              <a:spcBef>
                <a:spcPts val="0"/>
              </a:spcBef>
              <a:spcAft>
                <a:spcPts val="0"/>
              </a:spcAft>
            </a:pPr>
            <a:endParaRPr lang="en-US" sz="1800">
              <a:solidFill>
                <a:prstClr val="black"/>
              </a:solidFill>
              <a:latin typeface="Calibri"/>
              <a:ea typeface="+mn-ea"/>
              <a:cs typeface="+mn-cs"/>
            </a:endParaRPr>
          </a:p>
        </p:txBody>
      </p:sp>
    </p:spTree>
    <p:extLst>
      <p:ext uri="{BB962C8B-B14F-4D97-AF65-F5344CB8AC3E}">
        <p14:creationId xmlns:p14="http://schemas.microsoft.com/office/powerpoint/2010/main" val="36970152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TotalTime>
  <Words>3313</Words>
  <Application>Microsoft Macintosh PowerPoint</Application>
  <PresentationFormat>On-screen Show (4:3)</PresentationFormat>
  <Paragraphs>477</Paragraphs>
  <Slides>35</Slides>
  <Notes>20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International CLIVAR Plans  Lisa Goddard, Detlef Stammer</vt:lpstr>
      <vt:lpstr>PowerPoint Presentation</vt:lpstr>
      <vt:lpstr>PowerPoint Presentation</vt:lpstr>
      <vt:lpstr>PowerPoint Presentation</vt:lpstr>
      <vt:lpstr>PowerPoint Presentation</vt:lpstr>
      <vt:lpstr> CLIVAR Research Foci</vt:lpstr>
      <vt:lpstr> CLIVAR Research Foci</vt:lpstr>
      <vt:lpstr> Examples of Research Foci</vt:lpstr>
      <vt:lpstr>PowerPoint Presentation</vt:lpstr>
      <vt:lpstr> CLIVAR Capabilities</vt:lpstr>
      <vt:lpstr>PowerPoint Presentation</vt:lpstr>
      <vt:lpstr>PowerPoint Presentation</vt:lpstr>
      <vt:lpstr>PowerPoint Presentation</vt:lpstr>
      <vt:lpstr>Early Career Scientists Draw:</vt:lpstr>
      <vt:lpstr>More CLIVAR Information</vt:lpstr>
      <vt:lpstr> For more information:</vt:lpstr>
      <vt:lpstr>  US CLIVAR  Science Plan    Lisa Goddard (on behalf of Bob Weller, Chair)</vt:lpstr>
      <vt:lpstr>PowerPoint Presentation</vt:lpstr>
      <vt:lpstr>PowerPoint Presentation</vt:lpstr>
      <vt:lpstr>PowerPoint Presentation</vt:lpstr>
      <vt:lpstr>Science Plan Chapters</vt:lpstr>
      <vt:lpstr>Fundamental Science Questions</vt:lpstr>
      <vt:lpstr>PowerPoint Presentation</vt:lpstr>
      <vt:lpstr>Research Challenges</vt:lpstr>
      <vt:lpstr>Research Challenges</vt:lpstr>
      <vt:lpstr>Research Challenges</vt:lpstr>
      <vt:lpstr>Research Challenges</vt:lpstr>
      <vt:lpstr>Research Challenges</vt:lpstr>
      <vt:lpstr>Cross-Cut Strategies</vt:lpstr>
      <vt:lpstr>PowerPoint Presentation</vt:lpstr>
      <vt:lpstr>Implementation Approaches</vt:lpstr>
      <vt:lpstr>Program Cooperation &amp; Coordination</vt:lpstr>
      <vt:lpstr>PowerPoint Presentation</vt:lpstr>
      <vt:lpstr>US Contribution to International CLIVAR</vt:lpstr>
      <vt:lpstr>          Thank You           clivar.org           usclivar.org  </vt:lpstr>
    </vt:vector>
  </TitlesOfParts>
  <Company>University Corporation for Atmospheric Research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Restated Mission and Goals</dc:title>
  <dc:creator>Michael Patterson</dc:creator>
  <cp:lastModifiedBy>Tania Sizer</cp:lastModifiedBy>
  <cp:revision>187</cp:revision>
  <cp:lastPrinted>2014-01-12T13:44:39Z</cp:lastPrinted>
  <dcterms:created xsi:type="dcterms:W3CDTF">2012-10-18T16:09:53Z</dcterms:created>
  <dcterms:modified xsi:type="dcterms:W3CDTF">2014-02-26T15:58:34Z</dcterms:modified>
</cp:coreProperties>
</file>