
<file path=[Content_Types].xml><?xml version="1.0" encoding="utf-8"?>
<Types xmlns="http://schemas.openxmlformats.org/package/2006/content-types">
  <Default ContentType="image/jpeg" Extension="jpg"/>
  <Default ContentType="image/gif" Extension="gif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48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</p:sldIdLst>
  <p:sldSz cy="6858000" cx="12192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GoogleSlidesCustomDataVersion2">
      <go:slidesCustomData xmlns:go="http://customooxmlschemas.google.com/" r:id="rId25" roundtripDataSignature="AMtx7miS+K14cQP5aT2JyZ8MrmnYRk2IHA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160" orient="horz"/>
        <p:guide pos="384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5.xml"/><Relationship Id="rId22" Type="http://schemas.openxmlformats.org/officeDocument/2006/relationships/slide" Target="slides/slide17.xml"/><Relationship Id="rId21" Type="http://schemas.openxmlformats.org/officeDocument/2006/relationships/slide" Target="slides/slide16.xml"/><Relationship Id="rId24" Type="http://schemas.openxmlformats.org/officeDocument/2006/relationships/slide" Target="slides/slide19.xml"/><Relationship Id="rId23" Type="http://schemas.openxmlformats.org/officeDocument/2006/relationships/slide" Target="slides/slide18.xml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25" Type="http://customschemas.google.com/relationships/presentationmetadata" Target="metadata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19" Type="http://schemas.openxmlformats.org/officeDocument/2006/relationships/slide" Target="slides/slide14.xml"/><Relationship Id="rId18" Type="http://schemas.openxmlformats.org/officeDocument/2006/relationships/slide" Target="slides/slide1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i="0" lang="en-US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4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86" name="Google Shape;86;p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7" name="Google Shape;87;p1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8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Google Shape;199;p10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0" name="Google Shape;200;p1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61" name="Shape 3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2" name="Google Shape;362;p1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63" name="Google Shape;363;p1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28" name="Shape 4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9" name="Google Shape;429;p1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30" name="Google Shape;430;p1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97" name="Shape 4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8" name="Google Shape;498;p1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99" name="Google Shape;499;p1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71" name="Shape 5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2" name="Google Shape;572;p1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73" name="Google Shape;573;p1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83" name="Shape 5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4" name="Google Shape;584;p15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85" name="Google Shape;585;p1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94" name="Shape 5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5" name="Google Shape;595;p16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96" name="Google Shape;596;p1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21" name="Shape 6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2" name="Google Shape;622;p1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23" name="Google Shape;623;p1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28" name="Shape 6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9" name="Google Shape;629;p18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30" name="Google Shape;630;p18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35" name="Shape 6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6" name="Google Shape;636;p19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37" name="Google Shape;637;p19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6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8" name="Google Shape;98;p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0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p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12" name="Google Shape;112;p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3" name="Google Shape;113;p3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3" name="Google Shape;133;p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6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p5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8" name="Google Shape;148;p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4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Google Shape;155;p6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6" name="Google Shape;156;p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5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Google Shape;176;p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7" name="Google Shape;177;p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3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Google Shape;184;p8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5" name="Google Shape;185;p8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0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Google Shape;191;p9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2" name="Google Shape;192;p9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21"/>
          <p:cNvSpPr txBox="1"/>
          <p:nvPr>
            <p:ph type="ctrTitle"/>
          </p:nvPr>
        </p:nvSpPr>
        <p:spPr>
          <a:xfrm>
            <a:off x="914400" y="2130426"/>
            <a:ext cx="10363200" cy="14700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" name="Google Shape;17;p21"/>
          <p:cNvSpPr txBox="1"/>
          <p:nvPr>
            <p:ph idx="1" type="subTitle"/>
          </p:nvPr>
        </p:nvSpPr>
        <p:spPr>
          <a:xfrm>
            <a:off x="1828800" y="3886200"/>
            <a:ext cx="8534400" cy="1752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spcBef>
                <a:spcPts val="640"/>
              </a:spcBef>
              <a:spcAft>
                <a:spcPts val="0"/>
              </a:spcAft>
              <a:buClr>
                <a:schemeClr val="lt1"/>
              </a:buClr>
              <a:buSzPts val="3200"/>
              <a:buNone/>
              <a:defRPr>
                <a:solidFill>
                  <a:schemeClr val="lt1"/>
                </a:solidFill>
              </a:defRPr>
            </a:lvl1pPr>
            <a:lvl2pPr lvl="1" algn="ctr">
              <a:spcBef>
                <a:spcPts val="56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2pPr>
            <a:lvl3pPr lvl="2" algn="ctr"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>
                <a:solidFill>
                  <a:schemeClr val="lt1"/>
                </a:solidFill>
              </a:defRPr>
            </a:lvl3pPr>
            <a:lvl4pPr lvl="3" algn="ctr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>
                <a:solidFill>
                  <a:schemeClr val="lt1"/>
                </a:solidFill>
              </a:defRPr>
            </a:lvl4pPr>
            <a:lvl5pPr lvl="4" algn="ctr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>
                <a:solidFill>
                  <a:schemeClr val="lt1"/>
                </a:solidFill>
              </a:defRPr>
            </a:lvl5pPr>
            <a:lvl6pPr lvl="5" algn="ctr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>
                <a:solidFill>
                  <a:schemeClr val="lt1"/>
                </a:solidFill>
              </a:defRPr>
            </a:lvl6pPr>
            <a:lvl7pPr lvl="6" algn="ctr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>
                <a:solidFill>
                  <a:schemeClr val="lt1"/>
                </a:solidFill>
              </a:defRPr>
            </a:lvl7pPr>
            <a:lvl8pPr lvl="7" algn="ctr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>
                <a:solidFill>
                  <a:schemeClr val="lt1"/>
                </a:solidFill>
              </a:defRPr>
            </a:lvl8pPr>
            <a:lvl9pPr lvl="8" algn="ctr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18" name="Google Shape;18;p21"/>
          <p:cNvSpPr txBox="1"/>
          <p:nvPr>
            <p:ph idx="10" type="dt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" name="Google Shape;19;p21"/>
          <p:cNvSpPr txBox="1"/>
          <p:nvPr>
            <p:ph idx="11" type="ftr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" name="Google Shape;20;p21"/>
          <p:cNvSpPr txBox="1"/>
          <p:nvPr>
            <p:ph idx="12" type="sldNum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Vertical Text" type="vertTx">
  <p:cSld name="VERTICAL_TEXT">
    <p:spTree>
      <p:nvGrpSpPr>
        <p:cNvPr id="72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30"/>
          <p:cNvSpPr txBox="1"/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4" name="Google Shape;74;p30"/>
          <p:cNvSpPr txBox="1"/>
          <p:nvPr>
            <p:ph idx="1" type="body"/>
          </p:nvPr>
        </p:nvSpPr>
        <p:spPr>
          <a:xfrm rot="5400000">
            <a:off x="3833019" y="-1623218"/>
            <a:ext cx="4525963" cy="10972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5" name="Google Shape;75;p30"/>
          <p:cNvSpPr txBox="1"/>
          <p:nvPr>
            <p:ph idx="10" type="dt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" name="Google Shape;76;p30"/>
          <p:cNvSpPr txBox="1"/>
          <p:nvPr>
            <p:ph idx="11" type="ftr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7" name="Google Shape;77;p30"/>
          <p:cNvSpPr txBox="1"/>
          <p:nvPr>
            <p:ph idx="12" type="sldNum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ertical Title and Text" type="vertTitleAndTx">
  <p:cSld name="VERTICAL_TITLE_AND_VERTICAL_TEXT"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31"/>
          <p:cNvSpPr txBox="1"/>
          <p:nvPr>
            <p:ph type="title"/>
          </p:nvPr>
        </p:nvSpPr>
        <p:spPr>
          <a:xfrm rot="5400000">
            <a:off x="7285038" y="1828802"/>
            <a:ext cx="5851525" cy="2743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0" name="Google Shape;80;p31"/>
          <p:cNvSpPr txBox="1"/>
          <p:nvPr>
            <p:ph idx="1" type="body"/>
          </p:nvPr>
        </p:nvSpPr>
        <p:spPr>
          <a:xfrm rot="5400000">
            <a:off x="1697038" y="-812799"/>
            <a:ext cx="5851525" cy="8026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1" name="Google Shape;81;p31"/>
          <p:cNvSpPr txBox="1"/>
          <p:nvPr>
            <p:ph idx="10" type="dt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2" name="Google Shape;82;p31"/>
          <p:cNvSpPr txBox="1"/>
          <p:nvPr>
            <p:ph idx="11" type="ftr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3" name="Google Shape;83;p31"/>
          <p:cNvSpPr txBox="1"/>
          <p:nvPr>
            <p:ph idx="12" type="sldNum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22"/>
          <p:cNvSpPr txBox="1"/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" name="Google Shape;23;p22"/>
          <p:cNvSpPr txBox="1"/>
          <p:nvPr>
            <p:ph idx="1" type="body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4" name="Google Shape;24;p22"/>
          <p:cNvSpPr txBox="1"/>
          <p:nvPr>
            <p:ph idx="10" type="dt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" name="Google Shape;25;p22"/>
          <p:cNvSpPr txBox="1"/>
          <p:nvPr>
            <p:ph idx="11" type="ftr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" name="Google Shape;26;p22"/>
          <p:cNvSpPr txBox="1"/>
          <p:nvPr>
            <p:ph idx="12" type="sldNum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27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23"/>
          <p:cNvSpPr txBox="1"/>
          <p:nvPr>
            <p:ph idx="10" type="dt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" name="Google Shape;29;p23"/>
          <p:cNvSpPr txBox="1"/>
          <p:nvPr>
            <p:ph idx="11" type="ftr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0" name="Google Shape;30;p23"/>
          <p:cNvSpPr txBox="1"/>
          <p:nvPr>
            <p:ph idx="12" type="sldNum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3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24"/>
          <p:cNvSpPr txBox="1"/>
          <p:nvPr>
            <p:ph type="title"/>
          </p:nvPr>
        </p:nvSpPr>
        <p:spPr>
          <a:xfrm>
            <a:off x="963084" y="4406901"/>
            <a:ext cx="10363200" cy="13620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Calibri"/>
              <a:buNone/>
              <a:defRPr b="1" sz="4000" cap="none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3" name="Google Shape;33;p24"/>
          <p:cNvSpPr txBox="1"/>
          <p:nvPr>
            <p:ph idx="1" type="body"/>
          </p:nvPr>
        </p:nvSpPr>
        <p:spPr>
          <a:xfrm>
            <a:off x="963084" y="2906713"/>
            <a:ext cx="103632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2000">
                <a:solidFill>
                  <a:schemeClr val="lt1"/>
                </a:solidFill>
              </a:defRPr>
            </a:lvl1pPr>
            <a:lvl2pPr indent="-228600" lvl="1" marL="9144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2pPr>
            <a:lvl3pPr indent="-228600" lvl="2" marL="1371600" algn="l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3pPr>
            <a:lvl4pPr indent="-228600" lvl="3" marL="1828800" algn="l">
              <a:spcBef>
                <a:spcPts val="28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400">
                <a:solidFill>
                  <a:schemeClr val="lt1"/>
                </a:solidFill>
              </a:defRPr>
            </a:lvl4pPr>
            <a:lvl5pPr indent="-228600" lvl="4" marL="2286000" algn="l">
              <a:spcBef>
                <a:spcPts val="28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400">
                <a:solidFill>
                  <a:schemeClr val="lt1"/>
                </a:solidFill>
              </a:defRPr>
            </a:lvl5pPr>
            <a:lvl6pPr indent="-228600" lvl="5" marL="2743200" algn="l">
              <a:spcBef>
                <a:spcPts val="28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400">
                <a:solidFill>
                  <a:schemeClr val="lt1"/>
                </a:solidFill>
              </a:defRPr>
            </a:lvl6pPr>
            <a:lvl7pPr indent="-228600" lvl="6" marL="3200400" algn="l">
              <a:spcBef>
                <a:spcPts val="28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400">
                <a:solidFill>
                  <a:schemeClr val="lt1"/>
                </a:solidFill>
              </a:defRPr>
            </a:lvl7pPr>
            <a:lvl8pPr indent="-228600" lvl="7" marL="3657600" algn="l">
              <a:spcBef>
                <a:spcPts val="28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400">
                <a:solidFill>
                  <a:schemeClr val="lt1"/>
                </a:solidFill>
              </a:defRPr>
            </a:lvl8pPr>
            <a:lvl9pPr indent="-228600" lvl="8" marL="4114800" algn="l">
              <a:spcBef>
                <a:spcPts val="28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4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34" name="Google Shape;34;p24"/>
          <p:cNvSpPr txBox="1"/>
          <p:nvPr>
            <p:ph idx="10" type="dt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" name="Google Shape;35;p24"/>
          <p:cNvSpPr txBox="1"/>
          <p:nvPr>
            <p:ph idx="11" type="ftr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6" name="Google Shape;36;p24"/>
          <p:cNvSpPr txBox="1"/>
          <p:nvPr>
            <p:ph idx="12" type="sldNum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type="twoObj">
  <p:cSld name="TWO_OBJECTS">
    <p:spTree>
      <p:nvGrpSpPr>
        <p:cNvPr id="37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p25"/>
          <p:cNvSpPr txBox="1"/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9" name="Google Shape;39;p25"/>
          <p:cNvSpPr txBox="1"/>
          <p:nvPr>
            <p:ph idx="1" type="body"/>
          </p:nvPr>
        </p:nvSpPr>
        <p:spPr>
          <a:xfrm>
            <a:off x="609600" y="1600201"/>
            <a:ext cx="53848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algn="l">
              <a:spcBef>
                <a:spcPts val="560"/>
              </a:spcBef>
              <a:spcAft>
                <a:spcPts val="0"/>
              </a:spcAft>
              <a:buClr>
                <a:schemeClr val="lt1"/>
              </a:buClr>
              <a:buSzPts val="2800"/>
              <a:buChar char="•"/>
              <a:defRPr sz="2800"/>
            </a:lvl1pPr>
            <a:lvl2pPr indent="-381000" lvl="1" marL="914400" algn="l"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2400"/>
              <a:buChar char="–"/>
              <a:defRPr sz="2400"/>
            </a:lvl2pPr>
            <a:lvl3pPr indent="-355600" lvl="2" marL="137160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Char char="•"/>
              <a:defRPr sz="2000"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–"/>
              <a:defRPr sz="1800"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»"/>
              <a:defRPr sz="1800"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 sz="1800"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 sz="1800"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 sz="1800"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 sz="1800"/>
            </a:lvl9pPr>
          </a:lstStyle>
          <a:p/>
        </p:txBody>
      </p:sp>
      <p:sp>
        <p:nvSpPr>
          <p:cNvPr id="40" name="Google Shape;40;p25"/>
          <p:cNvSpPr txBox="1"/>
          <p:nvPr>
            <p:ph idx="2" type="body"/>
          </p:nvPr>
        </p:nvSpPr>
        <p:spPr>
          <a:xfrm>
            <a:off x="6197600" y="1600201"/>
            <a:ext cx="53848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algn="l">
              <a:spcBef>
                <a:spcPts val="560"/>
              </a:spcBef>
              <a:spcAft>
                <a:spcPts val="0"/>
              </a:spcAft>
              <a:buClr>
                <a:schemeClr val="lt1"/>
              </a:buClr>
              <a:buSzPts val="2800"/>
              <a:buChar char="•"/>
              <a:defRPr sz="2800"/>
            </a:lvl1pPr>
            <a:lvl2pPr indent="-381000" lvl="1" marL="914400" algn="l"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2400"/>
              <a:buChar char="–"/>
              <a:defRPr sz="2400"/>
            </a:lvl2pPr>
            <a:lvl3pPr indent="-355600" lvl="2" marL="137160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Char char="•"/>
              <a:defRPr sz="2000"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–"/>
              <a:defRPr sz="1800"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»"/>
              <a:defRPr sz="1800"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 sz="1800"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 sz="1800"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 sz="1800"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 sz="1800"/>
            </a:lvl9pPr>
          </a:lstStyle>
          <a:p/>
        </p:txBody>
      </p:sp>
      <p:sp>
        <p:nvSpPr>
          <p:cNvPr id="41" name="Google Shape;41;p25"/>
          <p:cNvSpPr txBox="1"/>
          <p:nvPr>
            <p:ph idx="10" type="dt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2" name="Google Shape;42;p25"/>
          <p:cNvSpPr txBox="1"/>
          <p:nvPr>
            <p:ph idx="11" type="ftr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3" name="Google Shape;43;p25"/>
          <p:cNvSpPr txBox="1"/>
          <p:nvPr>
            <p:ph idx="12" type="sldNum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 type="twoTxTwoObj">
  <p:cSld name="TWO_OBJECTS_WITH_TEXT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26"/>
          <p:cNvSpPr txBox="1"/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6" name="Google Shape;46;p26"/>
          <p:cNvSpPr txBox="1"/>
          <p:nvPr>
            <p:ph idx="1" type="body"/>
          </p:nvPr>
        </p:nvSpPr>
        <p:spPr>
          <a:xfrm>
            <a:off x="609600" y="1535113"/>
            <a:ext cx="5386917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b="1" sz="2400"/>
            </a:lvl1pPr>
            <a:lvl2pPr indent="-228600" lvl="1" marL="91440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b="1" sz="2000"/>
            </a:lvl2pPr>
            <a:lvl3pPr indent="-228600" lvl="2" marL="13716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b="1" sz="1800"/>
            </a:lvl3pPr>
            <a:lvl4pPr indent="-228600" lvl="3" marL="1828800" algn="l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b="1" sz="1600"/>
            </a:lvl4pPr>
            <a:lvl5pPr indent="-228600" lvl="4" marL="2286000" algn="l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b="1" sz="1600"/>
            </a:lvl5pPr>
            <a:lvl6pPr indent="-228600" lvl="5" marL="2743200" algn="l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b="1" sz="1600"/>
            </a:lvl6pPr>
            <a:lvl7pPr indent="-228600" lvl="6" marL="3200400" algn="l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b="1" sz="1600"/>
            </a:lvl7pPr>
            <a:lvl8pPr indent="-228600" lvl="7" marL="3657600" algn="l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b="1" sz="1600"/>
            </a:lvl8pPr>
            <a:lvl9pPr indent="-228600" lvl="8" marL="4114800" algn="l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7" name="Google Shape;47;p26"/>
          <p:cNvSpPr txBox="1"/>
          <p:nvPr>
            <p:ph idx="2" type="body"/>
          </p:nvPr>
        </p:nvSpPr>
        <p:spPr>
          <a:xfrm>
            <a:off x="609600" y="2174875"/>
            <a:ext cx="5386917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1000" lvl="0" marL="457200" algn="l"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2400"/>
              <a:buChar char="•"/>
              <a:defRPr sz="2400"/>
            </a:lvl1pPr>
            <a:lvl2pPr indent="-355600" lvl="1" marL="91440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Char char="–"/>
              <a:defRPr sz="2000"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 sz="1800"/>
            </a:lvl3pPr>
            <a:lvl4pPr indent="-330200" lvl="3" marL="1828800" algn="l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Char char="–"/>
              <a:defRPr sz="1600"/>
            </a:lvl4pPr>
            <a:lvl5pPr indent="-330200" lvl="4" marL="2286000" algn="l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Char char="»"/>
              <a:defRPr sz="1600"/>
            </a:lvl5pPr>
            <a:lvl6pPr indent="-330200" lvl="5" marL="2743200" algn="l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Char char="•"/>
              <a:defRPr sz="1600"/>
            </a:lvl6pPr>
            <a:lvl7pPr indent="-330200" lvl="6" marL="3200400" algn="l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Char char="•"/>
              <a:defRPr sz="1600"/>
            </a:lvl7pPr>
            <a:lvl8pPr indent="-330200" lvl="7" marL="3657600" algn="l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Char char="•"/>
              <a:defRPr sz="1600"/>
            </a:lvl8pPr>
            <a:lvl9pPr indent="-330200" lvl="8" marL="4114800" algn="l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Char char="•"/>
              <a:defRPr sz="1600"/>
            </a:lvl9pPr>
          </a:lstStyle>
          <a:p/>
        </p:txBody>
      </p:sp>
      <p:sp>
        <p:nvSpPr>
          <p:cNvPr id="48" name="Google Shape;48;p26"/>
          <p:cNvSpPr txBox="1"/>
          <p:nvPr>
            <p:ph idx="3" type="body"/>
          </p:nvPr>
        </p:nvSpPr>
        <p:spPr>
          <a:xfrm>
            <a:off x="6193368" y="1535113"/>
            <a:ext cx="5389033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b="1" sz="2400"/>
            </a:lvl1pPr>
            <a:lvl2pPr indent="-228600" lvl="1" marL="91440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b="1" sz="2000"/>
            </a:lvl2pPr>
            <a:lvl3pPr indent="-228600" lvl="2" marL="13716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b="1" sz="1800"/>
            </a:lvl3pPr>
            <a:lvl4pPr indent="-228600" lvl="3" marL="1828800" algn="l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b="1" sz="1600"/>
            </a:lvl4pPr>
            <a:lvl5pPr indent="-228600" lvl="4" marL="2286000" algn="l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b="1" sz="1600"/>
            </a:lvl5pPr>
            <a:lvl6pPr indent="-228600" lvl="5" marL="2743200" algn="l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b="1" sz="1600"/>
            </a:lvl6pPr>
            <a:lvl7pPr indent="-228600" lvl="6" marL="3200400" algn="l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b="1" sz="1600"/>
            </a:lvl7pPr>
            <a:lvl8pPr indent="-228600" lvl="7" marL="3657600" algn="l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b="1" sz="1600"/>
            </a:lvl8pPr>
            <a:lvl9pPr indent="-228600" lvl="8" marL="4114800" algn="l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9" name="Google Shape;49;p26"/>
          <p:cNvSpPr txBox="1"/>
          <p:nvPr>
            <p:ph idx="4" type="body"/>
          </p:nvPr>
        </p:nvSpPr>
        <p:spPr>
          <a:xfrm>
            <a:off x="6193368" y="2174875"/>
            <a:ext cx="5389033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1000" lvl="0" marL="457200" algn="l"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2400"/>
              <a:buChar char="•"/>
              <a:defRPr sz="2400"/>
            </a:lvl1pPr>
            <a:lvl2pPr indent="-355600" lvl="1" marL="91440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Char char="–"/>
              <a:defRPr sz="2000"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 sz="1800"/>
            </a:lvl3pPr>
            <a:lvl4pPr indent="-330200" lvl="3" marL="1828800" algn="l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Char char="–"/>
              <a:defRPr sz="1600"/>
            </a:lvl4pPr>
            <a:lvl5pPr indent="-330200" lvl="4" marL="2286000" algn="l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Char char="»"/>
              <a:defRPr sz="1600"/>
            </a:lvl5pPr>
            <a:lvl6pPr indent="-330200" lvl="5" marL="2743200" algn="l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Char char="•"/>
              <a:defRPr sz="1600"/>
            </a:lvl6pPr>
            <a:lvl7pPr indent="-330200" lvl="6" marL="3200400" algn="l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Char char="•"/>
              <a:defRPr sz="1600"/>
            </a:lvl7pPr>
            <a:lvl8pPr indent="-330200" lvl="7" marL="3657600" algn="l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Char char="•"/>
              <a:defRPr sz="1600"/>
            </a:lvl8pPr>
            <a:lvl9pPr indent="-330200" lvl="8" marL="4114800" algn="l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Char char="•"/>
              <a:defRPr sz="1600"/>
            </a:lvl9pPr>
          </a:lstStyle>
          <a:p/>
        </p:txBody>
      </p:sp>
      <p:sp>
        <p:nvSpPr>
          <p:cNvPr id="50" name="Google Shape;50;p26"/>
          <p:cNvSpPr txBox="1"/>
          <p:nvPr>
            <p:ph idx="10" type="dt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1" name="Google Shape;51;p26"/>
          <p:cNvSpPr txBox="1"/>
          <p:nvPr>
            <p:ph idx="11" type="ftr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" name="Google Shape;52;p26"/>
          <p:cNvSpPr txBox="1"/>
          <p:nvPr>
            <p:ph idx="12" type="sldNum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27"/>
          <p:cNvSpPr txBox="1"/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5" name="Google Shape;55;p27"/>
          <p:cNvSpPr txBox="1"/>
          <p:nvPr>
            <p:ph idx="10" type="dt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27"/>
          <p:cNvSpPr txBox="1"/>
          <p:nvPr>
            <p:ph idx="11" type="ftr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7" name="Google Shape;57;p27"/>
          <p:cNvSpPr txBox="1"/>
          <p:nvPr>
            <p:ph idx="12" type="sldNum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with Caption" type="objTx">
  <p:cSld name="OBJECT_WITH_CAPTION_TEXT"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28"/>
          <p:cNvSpPr txBox="1"/>
          <p:nvPr>
            <p:ph type="title"/>
          </p:nvPr>
        </p:nvSpPr>
        <p:spPr>
          <a:xfrm>
            <a:off x="609601" y="273050"/>
            <a:ext cx="4011084" cy="11620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Calibri"/>
              <a:buNone/>
              <a:defRPr b="1" sz="2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28"/>
          <p:cNvSpPr txBox="1"/>
          <p:nvPr>
            <p:ph idx="1" type="body"/>
          </p:nvPr>
        </p:nvSpPr>
        <p:spPr>
          <a:xfrm>
            <a:off x="4766733" y="273051"/>
            <a:ext cx="6815667" cy="58531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spcBef>
                <a:spcPts val="640"/>
              </a:spcBef>
              <a:spcAft>
                <a:spcPts val="0"/>
              </a:spcAft>
              <a:buClr>
                <a:schemeClr val="lt1"/>
              </a:buClr>
              <a:buSzPts val="3200"/>
              <a:buChar char="•"/>
              <a:defRPr sz="3200"/>
            </a:lvl1pPr>
            <a:lvl2pPr indent="-406400" lvl="1" marL="914400" algn="l">
              <a:spcBef>
                <a:spcPts val="560"/>
              </a:spcBef>
              <a:spcAft>
                <a:spcPts val="0"/>
              </a:spcAft>
              <a:buClr>
                <a:schemeClr val="lt1"/>
              </a:buClr>
              <a:buSzPts val="2800"/>
              <a:buChar char="–"/>
              <a:defRPr sz="2800"/>
            </a:lvl2pPr>
            <a:lvl3pPr indent="-381000" lvl="2" marL="1371600" algn="l"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2400"/>
              <a:buChar char="•"/>
              <a:defRPr sz="2400"/>
            </a:lvl3pPr>
            <a:lvl4pPr indent="-355600" lvl="3" marL="182880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Char char="–"/>
              <a:defRPr sz="2000"/>
            </a:lvl4pPr>
            <a:lvl5pPr indent="-355600" lvl="4" marL="228600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Char char="»"/>
              <a:defRPr sz="2000"/>
            </a:lvl5pPr>
            <a:lvl6pPr indent="-355600" lvl="5" marL="274320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Char char="•"/>
              <a:defRPr sz="2000"/>
            </a:lvl6pPr>
            <a:lvl7pPr indent="-355600" lvl="6" marL="320040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Char char="•"/>
              <a:defRPr sz="2000"/>
            </a:lvl7pPr>
            <a:lvl8pPr indent="-355600" lvl="7" marL="365760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Char char="•"/>
              <a:defRPr sz="2000"/>
            </a:lvl8pPr>
            <a:lvl9pPr indent="-355600" lvl="8" marL="411480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61" name="Google Shape;61;p28"/>
          <p:cNvSpPr txBox="1"/>
          <p:nvPr>
            <p:ph idx="2" type="body"/>
          </p:nvPr>
        </p:nvSpPr>
        <p:spPr>
          <a:xfrm>
            <a:off x="609601" y="1435101"/>
            <a:ext cx="4011084" cy="46910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28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400"/>
            </a:lvl1pPr>
            <a:lvl2pPr indent="-228600" lvl="1" marL="914400" algn="l">
              <a:spcBef>
                <a:spcPts val="24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200"/>
            </a:lvl2pPr>
            <a:lvl3pPr indent="-228600" lvl="2" marL="1371600" algn="l">
              <a:spcBef>
                <a:spcPts val="2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/>
            </a:lvl3pPr>
            <a:lvl4pPr indent="-228600" lvl="3" marL="1828800" algn="l">
              <a:spcBef>
                <a:spcPts val="180"/>
              </a:spcBef>
              <a:spcAft>
                <a:spcPts val="0"/>
              </a:spcAft>
              <a:buClr>
                <a:schemeClr val="lt1"/>
              </a:buClr>
              <a:buSzPts val="900"/>
              <a:buNone/>
              <a:defRPr sz="900"/>
            </a:lvl4pPr>
            <a:lvl5pPr indent="-228600" lvl="4" marL="2286000" algn="l">
              <a:spcBef>
                <a:spcPts val="180"/>
              </a:spcBef>
              <a:spcAft>
                <a:spcPts val="0"/>
              </a:spcAft>
              <a:buClr>
                <a:schemeClr val="lt1"/>
              </a:buClr>
              <a:buSzPts val="900"/>
              <a:buNone/>
              <a:defRPr sz="900"/>
            </a:lvl5pPr>
            <a:lvl6pPr indent="-228600" lvl="5" marL="2743200" algn="l">
              <a:spcBef>
                <a:spcPts val="180"/>
              </a:spcBef>
              <a:spcAft>
                <a:spcPts val="0"/>
              </a:spcAft>
              <a:buClr>
                <a:schemeClr val="lt1"/>
              </a:buClr>
              <a:buSzPts val="900"/>
              <a:buNone/>
              <a:defRPr sz="900"/>
            </a:lvl6pPr>
            <a:lvl7pPr indent="-228600" lvl="6" marL="3200400" algn="l">
              <a:spcBef>
                <a:spcPts val="180"/>
              </a:spcBef>
              <a:spcAft>
                <a:spcPts val="0"/>
              </a:spcAft>
              <a:buClr>
                <a:schemeClr val="lt1"/>
              </a:buClr>
              <a:buSzPts val="900"/>
              <a:buNone/>
              <a:defRPr sz="900"/>
            </a:lvl7pPr>
            <a:lvl8pPr indent="-228600" lvl="7" marL="3657600" algn="l">
              <a:spcBef>
                <a:spcPts val="180"/>
              </a:spcBef>
              <a:spcAft>
                <a:spcPts val="0"/>
              </a:spcAft>
              <a:buClr>
                <a:schemeClr val="lt1"/>
              </a:buClr>
              <a:buSzPts val="900"/>
              <a:buNone/>
              <a:defRPr sz="900"/>
            </a:lvl8pPr>
            <a:lvl9pPr indent="-228600" lvl="8" marL="4114800" algn="l">
              <a:spcBef>
                <a:spcPts val="180"/>
              </a:spcBef>
              <a:spcAft>
                <a:spcPts val="0"/>
              </a:spcAft>
              <a:buClr>
                <a:schemeClr val="lt1"/>
              </a:buClr>
              <a:buSzPts val="900"/>
              <a:buNone/>
              <a:defRPr sz="900"/>
            </a:lvl9pPr>
          </a:lstStyle>
          <a:p/>
        </p:txBody>
      </p:sp>
      <p:sp>
        <p:nvSpPr>
          <p:cNvPr id="62" name="Google Shape;62;p28"/>
          <p:cNvSpPr txBox="1"/>
          <p:nvPr>
            <p:ph idx="10" type="dt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3" name="Google Shape;63;p28"/>
          <p:cNvSpPr txBox="1"/>
          <p:nvPr>
            <p:ph idx="11" type="ftr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4" name="Google Shape;64;p28"/>
          <p:cNvSpPr txBox="1"/>
          <p:nvPr>
            <p:ph idx="12" type="sldNum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icture with Caption" type="picTx">
  <p:cSld name="PICTURE_WITH_CAPTION_TEXT"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29"/>
          <p:cNvSpPr txBox="1"/>
          <p:nvPr>
            <p:ph type="title"/>
          </p:nvPr>
        </p:nvSpPr>
        <p:spPr>
          <a:xfrm>
            <a:off x="2389717" y="4800600"/>
            <a:ext cx="7315200" cy="56673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Calibri"/>
              <a:buNone/>
              <a:defRPr b="1" sz="2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29"/>
          <p:cNvSpPr/>
          <p:nvPr>
            <p:ph idx="2" type="pic"/>
          </p:nvPr>
        </p:nvSpPr>
        <p:spPr>
          <a:xfrm>
            <a:off x="2389717" y="612775"/>
            <a:ext cx="7315200" cy="4114800"/>
          </a:xfrm>
          <a:prstGeom prst="rect">
            <a:avLst/>
          </a:prstGeom>
          <a:noFill/>
          <a:ln>
            <a:noFill/>
          </a:ln>
        </p:spPr>
      </p:sp>
      <p:sp>
        <p:nvSpPr>
          <p:cNvPr id="68" name="Google Shape;68;p29"/>
          <p:cNvSpPr txBox="1"/>
          <p:nvPr>
            <p:ph idx="1" type="body"/>
          </p:nvPr>
        </p:nvSpPr>
        <p:spPr>
          <a:xfrm>
            <a:off x="2389717" y="5367338"/>
            <a:ext cx="7315200" cy="8048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28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400"/>
            </a:lvl1pPr>
            <a:lvl2pPr indent="-228600" lvl="1" marL="914400" algn="l">
              <a:spcBef>
                <a:spcPts val="24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200"/>
            </a:lvl2pPr>
            <a:lvl3pPr indent="-228600" lvl="2" marL="1371600" algn="l">
              <a:spcBef>
                <a:spcPts val="2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/>
            </a:lvl3pPr>
            <a:lvl4pPr indent="-228600" lvl="3" marL="1828800" algn="l">
              <a:spcBef>
                <a:spcPts val="180"/>
              </a:spcBef>
              <a:spcAft>
                <a:spcPts val="0"/>
              </a:spcAft>
              <a:buClr>
                <a:schemeClr val="lt1"/>
              </a:buClr>
              <a:buSzPts val="900"/>
              <a:buNone/>
              <a:defRPr sz="900"/>
            </a:lvl4pPr>
            <a:lvl5pPr indent="-228600" lvl="4" marL="2286000" algn="l">
              <a:spcBef>
                <a:spcPts val="180"/>
              </a:spcBef>
              <a:spcAft>
                <a:spcPts val="0"/>
              </a:spcAft>
              <a:buClr>
                <a:schemeClr val="lt1"/>
              </a:buClr>
              <a:buSzPts val="900"/>
              <a:buNone/>
              <a:defRPr sz="900"/>
            </a:lvl5pPr>
            <a:lvl6pPr indent="-228600" lvl="5" marL="2743200" algn="l">
              <a:spcBef>
                <a:spcPts val="180"/>
              </a:spcBef>
              <a:spcAft>
                <a:spcPts val="0"/>
              </a:spcAft>
              <a:buClr>
                <a:schemeClr val="lt1"/>
              </a:buClr>
              <a:buSzPts val="900"/>
              <a:buNone/>
              <a:defRPr sz="900"/>
            </a:lvl6pPr>
            <a:lvl7pPr indent="-228600" lvl="6" marL="3200400" algn="l">
              <a:spcBef>
                <a:spcPts val="180"/>
              </a:spcBef>
              <a:spcAft>
                <a:spcPts val="0"/>
              </a:spcAft>
              <a:buClr>
                <a:schemeClr val="lt1"/>
              </a:buClr>
              <a:buSzPts val="900"/>
              <a:buNone/>
              <a:defRPr sz="900"/>
            </a:lvl7pPr>
            <a:lvl8pPr indent="-228600" lvl="7" marL="3657600" algn="l">
              <a:spcBef>
                <a:spcPts val="180"/>
              </a:spcBef>
              <a:spcAft>
                <a:spcPts val="0"/>
              </a:spcAft>
              <a:buClr>
                <a:schemeClr val="lt1"/>
              </a:buClr>
              <a:buSzPts val="900"/>
              <a:buNone/>
              <a:defRPr sz="900"/>
            </a:lvl8pPr>
            <a:lvl9pPr indent="-228600" lvl="8" marL="4114800" algn="l">
              <a:spcBef>
                <a:spcPts val="180"/>
              </a:spcBef>
              <a:spcAft>
                <a:spcPts val="0"/>
              </a:spcAft>
              <a:buClr>
                <a:schemeClr val="lt1"/>
              </a:buClr>
              <a:buSzPts val="900"/>
              <a:buNone/>
              <a:defRPr sz="900"/>
            </a:lvl9pPr>
          </a:lstStyle>
          <a:p/>
        </p:txBody>
      </p:sp>
      <p:sp>
        <p:nvSpPr>
          <p:cNvPr id="69" name="Google Shape;69;p29"/>
          <p:cNvSpPr txBox="1"/>
          <p:nvPr>
            <p:ph idx="10" type="dt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29"/>
          <p:cNvSpPr txBox="1"/>
          <p:nvPr>
            <p:ph idx="11" type="ftr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1" name="Google Shape;71;p29"/>
          <p:cNvSpPr txBox="1"/>
          <p:nvPr>
            <p:ph idx="12" type="sldNum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dk2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0"/>
          <p:cNvSpPr txBox="1"/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11" name="Google Shape;11;p20"/>
          <p:cNvSpPr txBox="1"/>
          <p:nvPr>
            <p:ph idx="1" type="body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marR="0" rtl="0" algn="l">
              <a:spcBef>
                <a:spcPts val="64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406400" lvl="1" marL="914400" marR="0" rtl="0" algn="l">
              <a:spcBef>
                <a:spcPts val="56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81000" lvl="2" marL="1371600" marR="0" rtl="0" algn="l"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marR="0" rtl="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marR="0" rtl="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2" name="Google Shape;12;p20"/>
          <p:cNvSpPr txBox="1"/>
          <p:nvPr>
            <p:ph idx="10" type="dt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3" name="Google Shape;13;p20"/>
          <p:cNvSpPr txBox="1"/>
          <p:nvPr>
            <p:ph idx="11" type="ftr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4" name="Google Shape;14;p20"/>
          <p:cNvSpPr txBox="1"/>
          <p:nvPr>
            <p:ph idx="12" type="sldNum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dt="0" ftr="0" hdr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3.png"/><Relationship Id="rId4" Type="http://schemas.openxmlformats.org/officeDocument/2006/relationships/image" Target="../media/image10.gif"/><Relationship Id="rId5" Type="http://schemas.openxmlformats.org/officeDocument/2006/relationships/image" Target="../media/image3.png"/><Relationship Id="rId6" Type="http://schemas.openxmlformats.org/officeDocument/2006/relationships/image" Target="../media/image1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19.png"/><Relationship Id="rId4" Type="http://schemas.openxmlformats.org/officeDocument/2006/relationships/image" Target="../media/image26.pn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21.png"/><Relationship Id="rId4" Type="http://schemas.openxmlformats.org/officeDocument/2006/relationships/image" Target="../media/image29.png"/><Relationship Id="rId5" Type="http://schemas.openxmlformats.org/officeDocument/2006/relationships/image" Target="../media/image22.pn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31.jpg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28.png"/><Relationship Id="rId4" Type="http://schemas.openxmlformats.org/officeDocument/2006/relationships/image" Target="../media/image27.png"/><Relationship Id="rId5" Type="http://schemas.openxmlformats.org/officeDocument/2006/relationships/image" Target="../media/image30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4.png"/><Relationship Id="rId4" Type="http://schemas.openxmlformats.org/officeDocument/2006/relationships/image" Target="../media/image2.png"/><Relationship Id="rId5" Type="http://schemas.openxmlformats.org/officeDocument/2006/relationships/image" Target="../media/image33.jpg"/><Relationship Id="rId6" Type="http://schemas.openxmlformats.org/officeDocument/2006/relationships/image" Target="../media/image9.jp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6.png"/><Relationship Id="rId4" Type="http://schemas.openxmlformats.org/officeDocument/2006/relationships/image" Target="../media/image20.png"/><Relationship Id="rId5" Type="http://schemas.openxmlformats.org/officeDocument/2006/relationships/image" Target="../media/image14.png"/><Relationship Id="rId6" Type="http://schemas.openxmlformats.org/officeDocument/2006/relationships/image" Target="../media/image18.png"/><Relationship Id="rId7" Type="http://schemas.openxmlformats.org/officeDocument/2006/relationships/image" Target="../media/image15.png"/><Relationship Id="rId8" Type="http://schemas.openxmlformats.org/officeDocument/2006/relationships/image" Target="../media/image8.jp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7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5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34.jpg"/><Relationship Id="rId4" Type="http://schemas.openxmlformats.org/officeDocument/2006/relationships/image" Target="../media/image12.jpg"/><Relationship Id="rId5" Type="http://schemas.openxmlformats.org/officeDocument/2006/relationships/image" Target="../media/image11.jpg"/><Relationship Id="rId6" Type="http://schemas.openxmlformats.org/officeDocument/2006/relationships/image" Target="../media/image16.png"/><Relationship Id="rId7" Type="http://schemas.openxmlformats.org/officeDocument/2006/relationships/image" Target="../media/image17.png"/><Relationship Id="rId8" Type="http://schemas.openxmlformats.org/officeDocument/2006/relationships/image" Target="../media/image32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23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25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24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8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1"/>
          <p:cNvSpPr/>
          <p:nvPr/>
        </p:nvSpPr>
        <p:spPr>
          <a:xfrm>
            <a:off x="586170" y="2972729"/>
            <a:ext cx="10798232" cy="1692771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Quantum-enhanced feature engineering for hurricane rapid intensification prediction via classical shadow protocols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4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Andrew Maciejunes, Dr. Ross Gore, Dr. Arkaitz Rodas Bilbao, and Dr. Tal Ezer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4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Old Dominion University, Norfolk VA, USA</a:t>
            </a:r>
            <a:endParaRPr/>
          </a:p>
        </p:txBody>
      </p:sp>
      <p:pic>
        <p:nvPicPr>
          <p:cNvPr id="90" name="Google Shape;90;p1"/>
          <p:cNvPicPr preferRelativeResize="0"/>
          <p:nvPr/>
        </p:nvPicPr>
        <p:blipFill rotWithShape="1">
          <a:blip r:embed="rId3">
            <a:alphaModFix/>
          </a:blip>
          <a:srcRect b="62000" l="18334" r="45833" t="15333"/>
          <a:stretch/>
        </p:blipFill>
        <p:spPr>
          <a:xfrm>
            <a:off x="347869" y="76199"/>
            <a:ext cx="3584276" cy="1417039"/>
          </a:xfrm>
          <a:prstGeom prst="rect">
            <a:avLst/>
          </a:prstGeom>
          <a:noFill/>
          <a:ln cap="sq" cmpd="sng" w="38100">
            <a:solidFill>
              <a:srgbClr val="000000"/>
            </a:solidFill>
            <a:prstDash val="solid"/>
            <a:miter lim="8000"/>
            <a:headEnd len="sm" w="sm" type="none"/>
            <a:tailEnd len="sm" w="sm" type="none"/>
          </a:ln>
          <a:effectLst>
            <a:outerShdw blurRad="50800" rotWithShape="0" algn="tl" dir="2700000" dist="38100">
              <a:srgbClr val="000000">
                <a:alpha val="43137"/>
              </a:srgbClr>
            </a:outerShdw>
          </a:effectLst>
        </p:spPr>
      </p:pic>
      <p:pic>
        <p:nvPicPr>
          <p:cNvPr descr="A red and white flag&#10;&#10;Description automatically generated with low confidence" id="91" name="Google Shape;91;p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8650844" y="76199"/>
            <a:ext cx="3337130" cy="1417040"/>
          </a:xfrm>
          <a:prstGeom prst="rect">
            <a:avLst/>
          </a:prstGeom>
          <a:noFill/>
          <a:ln cap="sq" cmpd="sng" w="38100">
            <a:solidFill>
              <a:srgbClr val="000000"/>
            </a:solidFill>
            <a:prstDash val="solid"/>
            <a:miter lim="8000"/>
            <a:headEnd len="sm" w="sm" type="none"/>
            <a:tailEnd len="sm" w="sm" type="none"/>
          </a:ln>
          <a:effectLst>
            <a:outerShdw blurRad="50800" rotWithShape="0" algn="tl" dir="2700000" dist="38100">
              <a:srgbClr val="000000">
                <a:alpha val="43137"/>
              </a:srgbClr>
            </a:outerShdw>
          </a:effectLst>
        </p:spPr>
      </p:pic>
      <p:sp>
        <p:nvSpPr>
          <p:cNvPr id="92" name="Google Shape;92;p1"/>
          <p:cNvSpPr txBox="1"/>
          <p:nvPr/>
        </p:nvSpPr>
        <p:spPr>
          <a:xfrm>
            <a:off x="8676144" y="1046384"/>
            <a:ext cx="3431097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4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Center for Coastal Physical Oceanography</a:t>
            </a:r>
            <a:endParaRPr/>
          </a:p>
        </p:txBody>
      </p:sp>
      <p:pic>
        <p:nvPicPr>
          <p:cNvPr id="93" name="Google Shape;93;p1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14874" y="5573686"/>
            <a:ext cx="4050265" cy="127274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Virginia Modeling, Analysis, &amp; Simulation Center (VMASC) - ODU Innovate" id="94" name="Google Shape;94;p1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8767863" y="5212073"/>
            <a:ext cx="3103092" cy="1569728"/>
          </a:xfrm>
          <a:prstGeom prst="rect">
            <a:avLst/>
          </a:prstGeom>
          <a:noFill/>
          <a:ln>
            <a:noFill/>
          </a:ln>
        </p:spPr>
      </p:pic>
      <p:sp>
        <p:nvSpPr>
          <p:cNvPr id="95" name="Google Shape;95;p1"/>
          <p:cNvSpPr txBox="1"/>
          <p:nvPr>
            <p:ph idx="12" type="sldNum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1F497D"/>
        </a:solidFill>
      </p:bgPr>
    </p:bg>
    <p:spTree>
      <p:nvGrpSpPr>
        <p:cNvPr id="201" name="Shape 2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" name="Google Shape;202;p10"/>
          <p:cNvSpPr/>
          <p:nvPr/>
        </p:nvSpPr>
        <p:spPr>
          <a:xfrm>
            <a:off x="457200" y="274320"/>
            <a:ext cx="10607040" cy="65836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900"/>
              <a:buFont typeface="Calibri"/>
              <a:buNone/>
            </a:pPr>
            <a:r>
              <a:rPr b="1" lang="en-US" sz="29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Three Ways to Bring Quantum Computing into Machine Learning</a:t>
            </a:r>
            <a:endParaRPr sz="29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3" name="Google Shape;203;p10"/>
          <p:cNvSpPr/>
          <p:nvPr/>
        </p:nvSpPr>
        <p:spPr>
          <a:xfrm>
            <a:off x="10835640" y="365760"/>
            <a:ext cx="914400" cy="365760"/>
          </a:xfrm>
          <a:prstGeom prst="roundRect">
            <a:avLst>
              <a:gd fmla="val 15000" name="adj"/>
            </a:avLst>
          </a:prstGeom>
          <a:solidFill>
            <a:srgbClr val="FFC0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4" name="Google Shape;204;p10"/>
          <p:cNvSpPr/>
          <p:nvPr/>
        </p:nvSpPr>
        <p:spPr>
          <a:xfrm>
            <a:off x="10835640" y="365760"/>
            <a:ext cx="914400" cy="36576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1F497D"/>
              </a:buClr>
              <a:buSzPts val="1400"/>
              <a:buFont typeface="Calibri"/>
              <a:buNone/>
            </a:pPr>
            <a:r>
              <a:rPr b="1" lang="en-US" sz="1400">
                <a:solidFill>
                  <a:srgbClr val="1F497D"/>
                </a:solidFill>
                <a:latin typeface="Calibri"/>
                <a:ea typeface="Calibri"/>
                <a:cs typeface="Calibri"/>
                <a:sym typeface="Calibri"/>
              </a:rPr>
              <a:t>OVERVIEW</a:t>
            </a:r>
            <a:endParaRPr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5" name="Google Shape;205;p10"/>
          <p:cNvSpPr/>
          <p:nvPr/>
        </p:nvSpPr>
        <p:spPr>
          <a:xfrm>
            <a:off x="365760" y="987552"/>
            <a:ext cx="1645920" cy="23774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C000"/>
              </a:buClr>
              <a:buSzPts val="1800"/>
              <a:buFont typeface="Calibri"/>
              <a:buNone/>
            </a:pPr>
            <a:r>
              <a:rPr b="1" lang="en-US" sz="1800">
                <a:solidFill>
                  <a:srgbClr val="FFC000"/>
                </a:solidFill>
                <a:latin typeface="Calibri"/>
                <a:ea typeface="Calibri"/>
                <a:cs typeface="Calibri"/>
                <a:sym typeface="Calibri"/>
              </a:rPr>
              <a:t>METHOD</a:t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6" name="Google Shape;206;p10"/>
          <p:cNvSpPr/>
          <p:nvPr/>
        </p:nvSpPr>
        <p:spPr>
          <a:xfrm>
            <a:off x="2816498" y="987553"/>
            <a:ext cx="1180737" cy="23774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C000"/>
              </a:buClr>
              <a:buSzPts val="1800"/>
              <a:buFont typeface="Calibri"/>
              <a:buNone/>
            </a:pPr>
            <a:r>
              <a:rPr b="1" lang="en-US" sz="1800">
                <a:solidFill>
                  <a:srgbClr val="FFC000"/>
                </a:solidFill>
                <a:latin typeface="Calibri"/>
                <a:ea typeface="Calibri"/>
                <a:cs typeface="Calibri"/>
                <a:sym typeface="Calibri"/>
              </a:rPr>
              <a:t>TRAINING</a:t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7" name="Google Shape;207;p10"/>
          <p:cNvSpPr/>
          <p:nvPr/>
        </p:nvSpPr>
        <p:spPr>
          <a:xfrm>
            <a:off x="6451019" y="936753"/>
            <a:ext cx="1987005" cy="245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C000"/>
              </a:buClr>
              <a:buSzPts val="1800"/>
              <a:buFont typeface="Calibri"/>
              <a:buNone/>
            </a:pPr>
            <a:r>
              <a:rPr b="1" lang="en-US" sz="1800">
                <a:solidFill>
                  <a:srgbClr val="FFC000"/>
                </a:solidFill>
                <a:latin typeface="Calibri"/>
                <a:ea typeface="Calibri"/>
                <a:cs typeface="Calibri"/>
                <a:sym typeface="Calibri"/>
              </a:rPr>
              <a:t>DEPLOYMENT</a:t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8" name="Google Shape;208;p10"/>
          <p:cNvSpPr/>
          <p:nvPr/>
        </p:nvSpPr>
        <p:spPr>
          <a:xfrm>
            <a:off x="9731248" y="987552"/>
            <a:ext cx="2203704" cy="23774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C000"/>
              </a:buClr>
              <a:buSzPts val="1800"/>
              <a:buFont typeface="Calibri"/>
              <a:buNone/>
            </a:pPr>
            <a:r>
              <a:rPr b="1" lang="en-US" sz="1800">
                <a:solidFill>
                  <a:srgbClr val="FFC000"/>
                </a:solidFill>
                <a:latin typeface="Calibri"/>
                <a:ea typeface="Calibri"/>
                <a:cs typeface="Calibri"/>
                <a:sym typeface="Calibri"/>
              </a:rPr>
              <a:t>KEY DIFFERENCE</a:t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9" name="Google Shape;209;p10"/>
          <p:cNvSpPr/>
          <p:nvPr/>
        </p:nvSpPr>
        <p:spPr>
          <a:xfrm>
            <a:off x="274320" y="1298448"/>
            <a:ext cx="11457432" cy="1581912"/>
          </a:xfrm>
          <a:prstGeom prst="roundRect">
            <a:avLst>
              <a:gd fmla="val 5780" name="adj"/>
            </a:avLst>
          </a:prstGeom>
          <a:solidFill>
            <a:srgbClr val="335D9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0" name="Google Shape;210;p10"/>
          <p:cNvSpPr/>
          <p:nvPr/>
        </p:nvSpPr>
        <p:spPr>
          <a:xfrm>
            <a:off x="384048" y="1463040"/>
            <a:ext cx="329184" cy="329184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1" name="Google Shape;211;p10"/>
          <p:cNvSpPr/>
          <p:nvPr/>
        </p:nvSpPr>
        <p:spPr>
          <a:xfrm>
            <a:off x="384048" y="1463040"/>
            <a:ext cx="329184" cy="32918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1F497D"/>
              </a:buClr>
              <a:buSzPts val="1100"/>
              <a:buFont typeface="Calibri"/>
              <a:buNone/>
            </a:pPr>
            <a:r>
              <a:rPr b="1" lang="en-US" sz="1100">
                <a:solidFill>
                  <a:srgbClr val="1F497D"/>
                </a:solidFill>
                <a:latin typeface="Calibri"/>
                <a:ea typeface="Calibri"/>
                <a:cs typeface="Calibri"/>
                <a:sym typeface="Calibri"/>
              </a:rPr>
              <a:t>1</a:t>
            </a:r>
            <a:endParaRPr sz="11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2" name="Google Shape;212;p10"/>
          <p:cNvSpPr/>
          <p:nvPr/>
        </p:nvSpPr>
        <p:spPr>
          <a:xfrm>
            <a:off x="786384" y="1459266"/>
            <a:ext cx="1735182" cy="343989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Calibri"/>
              <a:buNone/>
            </a:pPr>
            <a:r>
              <a:rPr b="1" lang="en-US" sz="24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Classical ML</a:t>
            </a:r>
            <a:endParaRPr sz="2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3" name="Google Shape;213;p10"/>
          <p:cNvSpPr/>
          <p:nvPr/>
        </p:nvSpPr>
        <p:spPr>
          <a:xfrm>
            <a:off x="456619" y="1923142"/>
            <a:ext cx="1645920" cy="82296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A9BEDA"/>
              </a:buClr>
              <a:buSzPts val="2400"/>
              <a:buFont typeface="Calibri"/>
              <a:buNone/>
            </a:pPr>
            <a:r>
              <a:rPr i="1" lang="en-US" sz="2400">
                <a:solidFill>
                  <a:srgbClr val="A9BEDA"/>
                </a:solidFill>
                <a:latin typeface="Calibri"/>
                <a:ea typeface="Calibri"/>
                <a:cs typeface="Calibri"/>
                <a:sym typeface="Calibri"/>
              </a:rPr>
              <a:t>No quantum, anywhere</a:t>
            </a:r>
            <a:endParaRPr sz="2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4" name="Google Shape;214;p10"/>
          <p:cNvSpPr/>
          <p:nvPr/>
        </p:nvSpPr>
        <p:spPr>
          <a:xfrm>
            <a:off x="2542032" y="1572768"/>
            <a:ext cx="658368" cy="658368"/>
          </a:xfrm>
          <a:prstGeom prst="ellipse">
            <a:avLst/>
          </a:prstGeom>
          <a:solidFill>
            <a:srgbClr val="FFFFFF"/>
          </a:solidFill>
          <a:ln cap="flat" cmpd="sng" w="22225">
            <a:solidFill>
              <a:srgbClr val="5A6B8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5" name="Google Shape;215;p10"/>
          <p:cNvSpPr/>
          <p:nvPr/>
        </p:nvSpPr>
        <p:spPr>
          <a:xfrm>
            <a:off x="2683581" y="1727484"/>
            <a:ext cx="85588" cy="85588"/>
          </a:xfrm>
          <a:prstGeom prst="ellipse">
            <a:avLst/>
          </a:prstGeom>
          <a:solidFill>
            <a:srgbClr val="5A6B8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6" name="Google Shape;216;p10"/>
          <p:cNvSpPr/>
          <p:nvPr/>
        </p:nvSpPr>
        <p:spPr>
          <a:xfrm>
            <a:off x="2907426" y="1687982"/>
            <a:ext cx="85588" cy="85588"/>
          </a:xfrm>
          <a:prstGeom prst="ellipse">
            <a:avLst/>
          </a:prstGeom>
          <a:solidFill>
            <a:srgbClr val="5A6B8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7" name="Google Shape;217;p10"/>
          <p:cNvSpPr/>
          <p:nvPr/>
        </p:nvSpPr>
        <p:spPr>
          <a:xfrm>
            <a:off x="2775753" y="1892076"/>
            <a:ext cx="85588" cy="85588"/>
          </a:xfrm>
          <a:prstGeom prst="ellipse">
            <a:avLst/>
          </a:prstGeom>
          <a:solidFill>
            <a:srgbClr val="5A6B8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8" name="Google Shape;218;p10"/>
          <p:cNvSpPr/>
          <p:nvPr/>
        </p:nvSpPr>
        <p:spPr>
          <a:xfrm>
            <a:off x="2946928" y="1924995"/>
            <a:ext cx="85588" cy="85588"/>
          </a:xfrm>
          <a:prstGeom prst="ellipse">
            <a:avLst/>
          </a:prstGeom>
          <a:solidFill>
            <a:srgbClr val="5A6B8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9" name="Google Shape;219;p10"/>
          <p:cNvSpPr/>
          <p:nvPr/>
        </p:nvSpPr>
        <p:spPr>
          <a:xfrm>
            <a:off x="2657246" y="1924995"/>
            <a:ext cx="85588" cy="85588"/>
          </a:xfrm>
          <a:prstGeom prst="ellipse">
            <a:avLst/>
          </a:prstGeom>
          <a:solidFill>
            <a:srgbClr val="5A6B8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0" name="Google Shape;220;p10"/>
          <p:cNvSpPr/>
          <p:nvPr/>
        </p:nvSpPr>
        <p:spPr>
          <a:xfrm>
            <a:off x="2359152" y="2267712"/>
            <a:ext cx="1024128" cy="18288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Calibri"/>
              <a:buNone/>
            </a:pPr>
            <a:r>
              <a:rPr lang="en-US"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Data</a:t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1" name="Google Shape;221;p10"/>
          <p:cNvSpPr/>
          <p:nvPr/>
        </p:nvSpPr>
        <p:spPr>
          <a:xfrm>
            <a:off x="3200400" y="1801368"/>
            <a:ext cx="274320" cy="201168"/>
          </a:xfrm>
          <a:prstGeom prst="rightArrow">
            <a:avLst>
              <a:gd fmla="val 50000" name="adj1"/>
              <a:gd fmla="val 50000" name="adj2"/>
            </a:avLst>
          </a:prstGeom>
          <a:solidFill>
            <a:srgbClr val="7C97B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2" name="Google Shape;222;p10"/>
          <p:cNvSpPr/>
          <p:nvPr/>
        </p:nvSpPr>
        <p:spPr>
          <a:xfrm>
            <a:off x="3474720" y="1572768"/>
            <a:ext cx="658368" cy="658368"/>
          </a:xfrm>
          <a:prstGeom prst="ellipse">
            <a:avLst/>
          </a:prstGeom>
          <a:solidFill>
            <a:srgbClr val="FFFFFF"/>
          </a:solidFill>
          <a:ln cap="flat" cmpd="sng" w="22225">
            <a:solidFill>
              <a:srgbClr val="1F497D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3" name="Google Shape;223;p10"/>
          <p:cNvSpPr/>
          <p:nvPr/>
        </p:nvSpPr>
        <p:spPr>
          <a:xfrm>
            <a:off x="3619561" y="1704442"/>
            <a:ext cx="368686" cy="250180"/>
          </a:xfrm>
          <a:prstGeom prst="roundRect">
            <a:avLst>
              <a:gd fmla="val 10965" name="adj"/>
            </a:avLst>
          </a:prstGeom>
          <a:solidFill>
            <a:srgbClr val="1F497D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4" name="Google Shape;224;p10"/>
          <p:cNvSpPr/>
          <p:nvPr/>
        </p:nvSpPr>
        <p:spPr>
          <a:xfrm>
            <a:off x="3757818" y="1954621"/>
            <a:ext cx="92172" cy="65837"/>
          </a:xfrm>
          <a:prstGeom prst="rect">
            <a:avLst/>
          </a:prstGeom>
          <a:solidFill>
            <a:srgbClr val="1F497D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5" name="Google Shape;225;p10"/>
          <p:cNvSpPr/>
          <p:nvPr/>
        </p:nvSpPr>
        <p:spPr>
          <a:xfrm>
            <a:off x="3691981" y="2020458"/>
            <a:ext cx="223845" cy="32918"/>
          </a:xfrm>
          <a:prstGeom prst="rect">
            <a:avLst/>
          </a:prstGeom>
          <a:solidFill>
            <a:srgbClr val="1F497D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6" name="Google Shape;226;p10"/>
          <p:cNvSpPr/>
          <p:nvPr/>
        </p:nvSpPr>
        <p:spPr>
          <a:xfrm>
            <a:off x="3291840" y="2267712"/>
            <a:ext cx="1024128" cy="18288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Calibri"/>
              <a:buNone/>
            </a:pPr>
            <a:r>
              <a:rPr lang="en-US"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Classical</a:t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7" name="Google Shape;227;p10"/>
          <p:cNvSpPr/>
          <p:nvPr/>
        </p:nvSpPr>
        <p:spPr>
          <a:xfrm>
            <a:off x="4133088" y="1801368"/>
            <a:ext cx="274320" cy="201168"/>
          </a:xfrm>
          <a:prstGeom prst="rightArrow">
            <a:avLst>
              <a:gd fmla="val 50000" name="adj1"/>
              <a:gd fmla="val 50000" name="adj2"/>
            </a:avLst>
          </a:prstGeom>
          <a:solidFill>
            <a:srgbClr val="7C97B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8" name="Google Shape;228;p10"/>
          <p:cNvSpPr/>
          <p:nvPr/>
        </p:nvSpPr>
        <p:spPr>
          <a:xfrm>
            <a:off x="4407408" y="1591056"/>
            <a:ext cx="960120" cy="621792"/>
          </a:xfrm>
          <a:prstGeom prst="roundRect">
            <a:avLst>
              <a:gd fmla="val 11765" name="adj"/>
            </a:avLst>
          </a:prstGeom>
          <a:solidFill>
            <a:srgbClr val="FFFFFF"/>
          </a:solidFill>
          <a:ln cap="flat" cmpd="sng" w="17775">
            <a:solidFill>
              <a:srgbClr val="1F497D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9" name="Google Shape;229;p10"/>
          <p:cNvSpPr/>
          <p:nvPr/>
        </p:nvSpPr>
        <p:spPr>
          <a:xfrm>
            <a:off x="4407408" y="1591056"/>
            <a:ext cx="960120" cy="62179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1F497D"/>
              </a:buClr>
              <a:buSzPts val="2000"/>
              <a:buFont typeface="Calibri"/>
              <a:buNone/>
            </a:pPr>
            <a:r>
              <a:rPr b="1" lang="en-US" sz="2000">
                <a:solidFill>
                  <a:srgbClr val="1F497D"/>
                </a:solidFill>
                <a:latin typeface="Calibri"/>
                <a:ea typeface="Calibri"/>
                <a:cs typeface="Calibri"/>
                <a:sym typeface="Calibri"/>
              </a:rPr>
              <a:t>Model</a:t>
            </a:r>
            <a:endParaRPr sz="20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0" name="Google Shape;230;p10"/>
          <p:cNvSpPr/>
          <p:nvPr/>
        </p:nvSpPr>
        <p:spPr>
          <a:xfrm>
            <a:off x="5806440" y="1801368"/>
            <a:ext cx="365760" cy="201168"/>
          </a:xfrm>
          <a:prstGeom prst="rightArrow">
            <a:avLst>
              <a:gd fmla="val 50000" name="adj1"/>
              <a:gd fmla="val 50000" name="adj2"/>
            </a:avLst>
          </a:prstGeom>
          <a:solidFill>
            <a:srgbClr val="7C97B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1" name="Google Shape;231;p10"/>
          <p:cNvSpPr/>
          <p:nvPr/>
        </p:nvSpPr>
        <p:spPr>
          <a:xfrm>
            <a:off x="6423660" y="1572768"/>
            <a:ext cx="658368" cy="658368"/>
          </a:xfrm>
          <a:prstGeom prst="ellipse">
            <a:avLst/>
          </a:prstGeom>
          <a:solidFill>
            <a:srgbClr val="FFFFFF"/>
          </a:solidFill>
          <a:ln cap="flat" cmpd="sng" w="22225">
            <a:solidFill>
              <a:srgbClr val="5A6B8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2" name="Google Shape;232;p10"/>
          <p:cNvSpPr/>
          <p:nvPr/>
        </p:nvSpPr>
        <p:spPr>
          <a:xfrm>
            <a:off x="6565209" y="1727484"/>
            <a:ext cx="85588" cy="85588"/>
          </a:xfrm>
          <a:prstGeom prst="ellipse">
            <a:avLst/>
          </a:prstGeom>
          <a:solidFill>
            <a:srgbClr val="5A6B8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3" name="Google Shape;233;p10"/>
          <p:cNvSpPr/>
          <p:nvPr/>
        </p:nvSpPr>
        <p:spPr>
          <a:xfrm>
            <a:off x="6789054" y="1687982"/>
            <a:ext cx="85588" cy="85588"/>
          </a:xfrm>
          <a:prstGeom prst="ellipse">
            <a:avLst/>
          </a:prstGeom>
          <a:solidFill>
            <a:srgbClr val="5A6B8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4" name="Google Shape;234;p10"/>
          <p:cNvSpPr/>
          <p:nvPr/>
        </p:nvSpPr>
        <p:spPr>
          <a:xfrm>
            <a:off x="6657381" y="1892076"/>
            <a:ext cx="85588" cy="85588"/>
          </a:xfrm>
          <a:prstGeom prst="ellipse">
            <a:avLst/>
          </a:prstGeom>
          <a:solidFill>
            <a:srgbClr val="5A6B8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5" name="Google Shape;235;p10"/>
          <p:cNvSpPr/>
          <p:nvPr/>
        </p:nvSpPr>
        <p:spPr>
          <a:xfrm>
            <a:off x="6828556" y="1924995"/>
            <a:ext cx="85588" cy="85588"/>
          </a:xfrm>
          <a:prstGeom prst="ellipse">
            <a:avLst/>
          </a:prstGeom>
          <a:solidFill>
            <a:srgbClr val="5A6B8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6" name="Google Shape;236;p10"/>
          <p:cNvSpPr/>
          <p:nvPr/>
        </p:nvSpPr>
        <p:spPr>
          <a:xfrm>
            <a:off x="6538874" y="1924995"/>
            <a:ext cx="85588" cy="85588"/>
          </a:xfrm>
          <a:prstGeom prst="ellipse">
            <a:avLst/>
          </a:prstGeom>
          <a:solidFill>
            <a:srgbClr val="5A6B8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7" name="Google Shape;237;p10"/>
          <p:cNvSpPr/>
          <p:nvPr/>
        </p:nvSpPr>
        <p:spPr>
          <a:xfrm>
            <a:off x="6240780" y="2267712"/>
            <a:ext cx="1024128" cy="18288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Calibri"/>
              <a:buNone/>
            </a:pPr>
            <a:r>
              <a:rPr lang="en-US"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New data</a:t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8" name="Google Shape;238;p10"/>
          <p:cNvSpPr/>
          <p:nvPr/>
        </p:nvSpPr>
        <p:spPr>
          <a:xfrm>
            <a:off x="7082028" y="1801368"/>
            <a:ext cx="274320" cy="201168"/>
          </a:xfrm>
          <a:prstGeom prst="rightArrow">
            <a:avLst>
              <a:gd fmla="val 50000" name="adj1"/>
              <a:gd fmla="val 50000" name="adj2"/>
            </a:avLst>
          </a:prstGeom>
          <a:solidFill>
            <a:srgbClr val="7C97B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9" name="Google Shape;239;p10"/>
          <p:cNvSpPr/>
          <p:nvPr/>
        </p:nvSpPr>
        <p:spPr>
          <a:xfrm>
            <a:off x="7356348" y="1572768"/>
            <a:ext cx="658368" cy="658368"/>
          </a:xfrm>
          <a:prstGeom prst="ellipse">
            <a:avLst/>
          </a:prstGeom>
          <a:solidFill>
            <a:srgbClr val="FFFFFF"/>
          </a:solidFill>
          <a:ln cap="flat" cmpd="sng" w="22225">
            <a:solidFill>
              <a:srgbClr val="1F497D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0" name="Google Shape;240;p10"/>
          <p:cNvSpPr/>
          <p:nvPr/>
        </p:nvSpPr>
        <p:spPr>
          <a:xfrm>
            <a:off x="7501189" y="1704442"/>
            <a:ext cx="368686" cy="250180"/>
          </a:xfrm>
          <a:prstGeom prst="roundRect">
            <a:avLst>
              <a:gd fmla="val 10965" name="adj"/>
            </a:avLst>
          </a:prstGeom>
          <a:solidFill>
            <a:srgbClr val="1F497D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1" name="Google Shape;241;p10"/>
          <p:cNvSpPr/>
          <p:nvPr/>
        </p:nvSpPr>
        <p:spPr>
          <a:xfrm>
            <a:off x="7639446" y="1954621"/>
            <a:ext cx="92172" cy="65837"/>
          </a:xfrm>
          <a:prstGeom prst="rect">
            <a:avLst/>
          </a:prstGeom>
          <a:solidFill>
            <a:srgbClr val="1F497D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2" name="Google Shape;242;p10"/>
          <p:cNvSpPr/>
          <p:nvPr/>
        </p:nvSpPr>
        <p:spPr>
          <a:xfrm>
            <a:off x="7573609" y="2020458"/>
            <a:ext cx="223845" cy="32918"/>
          </a:xfrm>
          <a:prstGeom prst="rect">
            <a:avLst/>
          </a:prstGeom>
          <a:solidFill>
            <a:srgbClr val="1F497D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3" name="Google Shape;243;p10"/>
          <p:cNvSpPr/>
          <p:nvPr/>
        </p:nvSpPr>
        <p:spPr>
          <a:xfrm>
            <a:off x="7173468" y="2267712"/>
            <a:ext cx="1024128" cy="18288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Calibri"/>
              <a:buNone/>
            </a:pPr>
            <a:r>
              <a:rPr lang="en-US"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Classical</a:t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4" name="Google Shape;244;p10"/>
          <p:cNvSpPr/>
          <p:nvPr/>
        </p:nvSpPr>
        <p:spPr>
          <a:xfrm>
            <a:off x="8014716" y="1801368"/>
            <a:ext cx="274320" cy="201168"/>
          </a:xfrm>
          <a:prstGeom prst="rightArrow">
            <a:avLst>
              <a:gd fmla="val 50000" name="adj1"/>
              <a:gd fmla="val 50000" name="adj2"/>
            </a:avLst>
          </a:prstGeom>
          <a:solidFill>
            <a:srgbClr val="7C97B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5" name="Google Shape;245;p10"/>
          <p:cNvSpPr/>
          <p:nvPr/>
        </p:nvSpPr>
        <p:spPr>
          <a:xfrm>
            <a:off x="8289036" y="1576542"/>
            <a:ext cx="1250405" cy="643563"/>
          </a:xfrm>
          <a:prstGeom prst="roundRect">
            <a:avLst>
              <a:gd fmla="val 11765" name="adj"/>
            </a:avLst>
          </a:prstGeom>
          <a:solidFill>
            <a:srgbClr val="FFFFFF"/>
          </a:solidFill>
          <a:ln cap="flat" cmpd="sng" w="17775">
            <a:solidFill>
              <a:srgbClr val="1F497D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6" name="Google Shape;246;p10"/>
          <p:cNvSpPr/>
          <p:nvPr/>
        </p:nvSpPr>
        <p:spPr>
          <a:xfrm>
            <a:off x="8289036" y="1576542"/>
            <a:ext cx="1359262" cy="643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1F497D"/>
              </a:buClr>
              <a:buSzPts val="2000"/>
              <a:buFont typeface="Calibri"/>
              <a:buNone/>
            </a:pPr>
            <a:r>
              <a:rPr b="1" lang="en-US" sz="2000">
                <a:solidFill>
                  <a:srgbClr val="1F497D"/>
                </a:solidFill>
                <a:latin typeface="Calibri"/>
                <a:ea typeface="Calibri"/>
                <a:cs typeface="Calibri"/>
                <a:sym typeface="Calibri"/>
              </a:rPr>
              <a:t>Prediction</a:t>
            </a:r>
            <a:endParaRPr sz="20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7" name="Google Shape;247;p10"/>
          <p:cNvSpPr/>
          <p:nvPr/>
        </p:nvSpPr>
        <p:spPr>
          <a:xfrm>
            <a:off x="9869133" y="1570881"/>
            <a:ext cx="1877133" cy="1044303"/>
          </a:xfrm>
          <a:prstGeom prst="roundRect">
            <a:avLst>
              <a:gd fmla="val 8696" name="adj"/>
            </a:avLst>
          </a:prstGeom>
          <a:solidFill>
            <a:srgbClr val="FFD966"/>
          </a:solidFill>
          <a:ln cap="flat" cmpd="sng" w="12700">
            <a:solidFill>
              <a:srgbClr val="FFC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8" name="Google Shape;248;p10"/>
          <p:cNvSpPr/>
          <p:nvPr/>
        </p:nvSpPr>
        <p:spPr>
          <a:xfrm>
            <a:off x="9637776" y="1563624"/>
            <a:ext cx="1984248" cy="105156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Calibri"/>
              <a:buNone/>
            </a:pPr>
            <a:r>
              <a:t/>
            </a:r>
            <a:endParaRPr b="1" i="1" sz="2000">
              <a:solidFill>
                <a:srgbClr val="1F497D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9" name="Google Shape;249;p10"/>
          <p:cNvSpPr/>
          <p:nvPr/>
        </p:nvSpPr>
        <p:spPr>
          <a:xfrm>
            <a:off x="274320" y="3008376"/>
            <a:ext cx="11457432" cy="1581912"/>
          </a:xfrm>
          <a:prstGeom prst="roundRect">
            <a:avLst>
              <a:gd fmla="val 5780" name="adj"/>
            </a:avLst>
          </a:prstGeom>
          <a:solidFill>
            <a:srgbClr val="335D9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0" name="Google Shape;250;p10"/>
          <p:cNvSpPr/>
          <p:nvPr/>
        </p:nvSpPr>
        <p:spPr>
          <a:xfrm>
            <a:off x="384048" y="3172968"/>
            <a:ext cx="329184" cy="329184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1" name="Google Shape;251;p10"/>
          <p:cNvSpPr/>
          <p:nvPr/>
        </p:nvSpPr>
        <p:spPr>
          <a:xfrm>
            <a:off x="384048" y="3172968"/>
            <a:ext cx="329184" cy="32918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1F497D"/>
              </a:buClr>
              <a:buSzPts val="1100"/>
              <a:buFont typeface="Calibri"/>
              <a:buNone/>
            </a:pPr>
            <a:r>
              <a:rPr b="1" lang="en-US" sz="1100">
                <a:solidFill>
                  <a:srgbClr val="1F497D"/>
                </a:solidFill>
                <a:latin typeface="Calibri"/>
                <a:ea typeface="Calibri"/>
                <a:cs typeface="Calibri"/>
                <a:sym typeface="Calibri"/>
              </a:rPr>
              <a:t>2</a:t>
            </a:r>
            <a:endParaRPr sz="11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2" name="Google Shape;252;p10"/>
          <p:cNvSpPr/>
          <p:nvPr/>
        </p:nvSpPr>
        <p:spPr>
          <a:xfrm>
            <a:off x="771870" y="3125652"/>
            <a:ext cx="1931124" cy="36576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C000"/>
              </a:buClr>
              <a:buSzPts val="2200"/>
              <a:buFont typeface="Calibri"/>
              <a:buNone/>
            </a:pPr>
            <a:r>
              <a:rPr b="1" lang="en-US" sz="2200">
                <a:solidFill>
                  <a:srgbClr val="FFC000"/>
                </a:solidFill>
                <a:latin typeface="Calibri"/>
                <a:ea typeface="Calibri"/>
                <a:cs typeface="Calibri"/>
                <a:sym typeface="Calibri"/>
              </a:rPr>
              <a:t>Naive Quantum</a:t>
            </a:r>
            <a:endParaRPr sz="22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3" name="Google Shape;253;p10"/>
          <p:cNvSpPr/>
          <p:nvPr/>
        </p:nvSpPr>
        <p:spPr>
          <a:xfrm>
            <a:off x="369534" y="3553242"/>
            <a:ext cx="1987005" cy="80844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A9BEDA"/>
              </a:buClr>
              <a:buSzPts val="2400"/>
              <a:buFont typeface="Calibri"/>
              <a:buNone/>
            </a:pPr>
            <a:r>
              <a:rPr i="1" lang="en-US" sz="2400">
                <a:solidFill>
                  <a:srgbClr val="A9BEDA"/>
                </a:solidFill>
                <a:latin typeface="Calibri"/>
                <a:ea typeface="Calibri"/>
                <a:cs typeface="Calibri"/>
                <a:sym typeface="Calibri"/>
              </a:rPr>
              <a:t>Online feature extraction</a:t>
            </a:r>
            <a:endParaRPr sz="2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4" name="Google Shape;254;p10"/>
          <p:cNvSpPr/>
          <p:nvPr/>
        </p:nvSpPr>
        <p:spPr>
          <a:xfrm>
            <a:off x="2542032" y="3282696"/>
            <a:ext cx="658368" cy="658368"/>
          </a:xfrm>
          <a:prstGeom prst="ellipse">
            <a:avLst/>
          </a:prstGeom>
          <a:solidFill>
            <a:srgbClr val="FFFFFF"/>
          </a:solidFill>
          <a:ln cap="flat" cmpd="sng" w="22225">
            <a:solidFill>
              <a:srgbClr val="5A6B8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5" name="Google Shape;255;p10"/>
          <p:cNvSpPr/>
          <p:nvPr/>
        </p:nvSpPr>
        <p:spPr>
          <a:xfrm>
            <a:off x="2683581" y="3437412"/>
            <a:ext cx="85588" cy="85588"/>
          </a:xfrm>
          <a:prstGeom prst="ellipse">
            <a:avLst/>
          </a:prstGeom>
          <a:solidFill>
            <a:srgbClr val="5A6B8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6" name="Google Shape;256;p10"/>
          <p:cNvSpPr/>
          <p:nvPr/>
        </p:nvSpPr>
        <p:spPr>
          <a:xfrm>
            <a:off x="2907426" y="3397910"/>
            <a:ext cx="85588" cy="85588"/>
          </a:xfrm>
          <a:prstGeom prst="ellipse">
            <a:avLst/>
          </a:prstGeom>
          <a:solidFill>
            <a:srgbClr val="5A6B8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7" name="Google Shape;257;p10"/>
          <p:cNvSpPr/>
          <p:nvPr/>
        </p:nvSpPr>
        <p:spPr>
          <a:xfrm>
            <a:off x="2775753" y="3602004"/>
            <a:ext cx="85588" cy="85588"/>
          </a:xfrm>
          <a:prstGeom prst="ellipse">
            <a:avLst/>
          </a:prstGeom>
          <a:solidFill>
            <a:srgbClr val="5A6B8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8" name="Google Shape;258;p10"/>
          <p:cNvSpPr/>
          <p:nvPr/>
        </p:nvSpPr>
        <p:spPr>
          <a:xfrm>
            <a:off x="2946928" y="3634923"/>
            <a:ext cx="85588" cy="85588"/>
          </a:xfrm>
          <a:prstGeom prst="ellipse">
            <a:avLst/>
          </a:prstGeom>
          <a:solidFill>
            <a:srgbClr val="5A6B8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9" name="Google Shape;259;p10"/>
          <p:cNvSpPr/>
          <p:nvPr/>
        </p:nvSpPr>
        <p:spPr>
          <a:xfrm>
            <a:off x="2657246" y="3634923"/>
            <a:ext cx="85588" cy="85588"/>
          </a:xfrm>
          <a:prstGeom prst="ellipse">
            <a:avLst/>
          </a:prstGeom>
          <a:solidFill>
            <a:srgbClr val="5A6B8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0" name="Google Shape;260;p10"/>
          <p:cNvSpPr/>
          <p:nvPr/>
        </p:nvSpPr>
        <p:spPr>
          <a:xfrm>
            <a:off x="3200400" y="3511296"/>
            <a:ext cx="274320" cy="201168"/>
          </a:xfrm>
          <a:prstGeom prst="rightArrow">
            <a:avLst>
              <a:gd fmla="val 50000" name="adj1"/>
              <a:gd fmla="val 50000" name="adj2"/>
            </a:avLst>
          </a:prstGeom>
          <a:solidFill>
            <a:srgbClr val="7C97B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1" name="Google Shape;261;p10"/>
          <p:cNvSpPr/>
          <p:nvPr/>
        </p:nvSpPr>
        <p:spPr>
          <a:xfrm>
            <a:off x="3474720" y="3282696"/>
            <a:ext cx="658368" cy="658368"/>
          </a:xfrm>
          <a:prstGeom prst="ellipse">
            <a:avLst/>
          </a:prstGeom>
          <a:solidFill>
            <a:srgbClr val="FFFFFF"/>
          </a:solidFill>
          <a:ln cap="flat" cmpd="sng" w="22225">
            <a:solidFill>
              <a:srgbClr val="FFC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2" name="Google Shape;262;p10"/>
          <p:cNvSpPr/>
          <p:nvPr/>
        </p:nvSpPr>
        <p:spPr>
          <a:xfrm>
            <a:off x="3560308" y="3513125"/>
            <a:ext cx="487192" cy="197510"/>
          </a:xfrm>
          <a:prstGeom prst="ellipse">
            <a:avLst/>
          </a:prstGeom>
          <a:noFill/>
          <a:ln cap="flat" cmpd="sng" w="19050">
            <a:solidFill>
              <a:srgbClr val="FFC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3" name="Google Shape;263;p10"/>
          <p:cNvSpPr/>
          <p:nvPr/>
        </p:nvSpPr>
        <p:spPr>
          <a:xfrm rot="3600000">
            <a:off x="3560308" y="3513125"/>
            <a:ext cx="487192" cy="197510"/>
          </a:xfrm>
          <a:prstGeom prst="ellipse">
            <a:avLst/>
          </a:prstGeom>
          <a:noFill/>
          <a:ln cap="flat" cmpd="sng" w="19050">
            <a:solidFill>
              <a:srgbClr val="FFC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4" name="Google Shape;264;p10"/>
          <p:cNvSpPr/>
          <p:nvPr/>
        </p:nvSpPr>
        <p:spPr>
          <a:xfrm rot="7200000">
            <a:off x="3560308" y="3513125"/>
            <a:ext cx="487192" cy="197510"/>
          </a:xfrm>
          <a:prstGeom prst="ellipse">
            <a:avLst/>
          </a:prstGeom>
          <a:noFill/>
          <a:ln cap="flat" cmpd="sng" w="19050">
            <a:solidFill>
              <a:srgbClr val="FFC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5" name="Google Shape;265;p10"/>
          <p:cNvSpPr/>
          <p:nvPr/>
        </p:nvSpPr>
        <p:spPr>
          <a:xfrm>
            <a:off x="3751235" y="3559211"/>
            <a:ext cx="105339" cy="105339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6" name="Google Shape;266;p10"/>
          <p:cNvSpPr/>
          <p:nvPr/>
        </p:nvSpPr>
        <p:spPr>
          <a:xfrm>
            <a:off x="4133088" y="3511296"/>
            <a:ext cx="274320" cy="201168"/>
          </a:xfrm>
          <a:prstGeom prst="rightArrow">
            <a:avLst>
              <a:gd fmla="val 50000" name="adj1"/>
              <a:gd fmla="val 50000" name="adj2"/>
            </a:avLst>
          </a:prstGeom>
          <a:solidFill>
            <a:srgbClr val="7C97B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7" name="Google Shape;267;p10"/>
          <p:cNvSpPr/>
          <p:nvPr/>
        </p:nvSpPr>
        <p:spPr>
          <a:xfrm>
            <a:off x="4407408" y="3300984"/>
            <a:ext cx="960120" cy="621792"/>
          </a:xfrm>
          <a:prstGeom prst="roundRect">
            <a:avLst>
              <a:gd fmla="val 11765" name="adj"/>
            </a:avLst>
          </a:prstGeom>
          <a:solidFill>
            <a:srgbClr val="FFFFFF"/>
          </a:solidFill>
          <a:ln cap="flat" cmpd="sng" w="17775">
            <a:solidFill>
              <a:srgbClr val="1F497D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8" name="Google Shape;268;p10"/>
          <p:cNvSpPr/>
          <p:nvPr/>
        </p:nvSpPr>
        <p:spPr>
          <a:xfrm>
            <a:off x="4407408" y="3300984"/>
            <a:ext cx="960120" cy="62179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1F497D"/>
              </a:buClr>
              <a:buSzPts val="2000"/>
              <a:buFont typeface="Calibri"/>
              <a:buNone/>
            </a:pPr>
            <a:r>
              <a:rPr b="1" lang="en-US" sz="2000">
                <a:solidFill>
                  <a:srgbClr val="1F497D"/>
                </a:solidFill>
                <a:latin typeface="Calibri"/>
                <a:ea typeface="Calibri"/>
                <a:cs typeface="Calibri"/>
                <a:sym typeface="Calibri"/>
              </a:rPr>
              <a:t>Model</a:t>
            </a:r>
            <a:endParaRPr sz="20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9" name="Google Shape;269;p10"/>
          <p:cNvSpPr/>
          <p:nvPr/>
        </p:nvSpPr>
        <p:spPr>
          <a:xfrm>
            <a:off x="5806440" y="3511296"/>
            <a:ext cx="365760" cy="201168"/>
          </a:xfrm>
          <a:prstGeom prst="rightArrow">
            <a:avLst>
              <a:gd fmla="val 50000" name="adj1"/>
              <a:gd fmla="val 50000" name="adj2"/>
            </a:avLst>
          </a:prstGeom>
          <a:solidFill>
            <a:srgbClr val="7C97B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0" name="Google Shape;270;p10"/>
          <p:cNvSpPr/>
          <p:nvPr/>
        </p:nvSpPr>
        <p:spPr>
          <a:xfrm>
            <a:off x="6423660" y="3282696"/>
            <a:ext cx="658368" cy="658368"/>
          </a:xfrm>
          <a:prstGeom prst="ellipse">
            <a:avLst/>
          </a:prstGeom>
          <a:solidFill>
            <a:srgbClr val="FFFFFF"/>
          </a:solidFill>
          <a:ln cap="flat" cmpd="sng" w="22225">
            <a:solidFill>
              <a:srgbClr val="5A6B8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1" name="Google Shape;271;p10"/>
          <p:cNvSpPr/>
          <p:nvPr/>
        </p:nvSpPr>
        <p:spPr>
          <a:xfrm>
            <a:off x="6565209" y="3437412"/>
            <a:ext cx="85588" cy="85588"/>
          </a:xfrm>
          <a:prstGeom prst="ellipse">
            <a:avLst/>
          </a:prstGeom>
          <a:solidFill>
            <a:srgbClr val="5A6B8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2" name="Google Shape;272;p10"/>
          <p:cNvSpPr/>
          <p:nvPr/>
        </p:nvSpPr>
        <p:spPr>
          <a:xfrm>
            <a:off x="6789054" y="3397910"/>
            <a:ext cx="85588" cy="85588"/>
          </a:xfrm>
          <a:prstGeom prst="ellipse">
            <a:avLst/>
          </a:prstGeom>
          <a:solidFill>
            <a:srgbClr val="5A6B8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3" name="Google Shape;273;p10"/>
          <p:cNvSpPr/>
          <p:nvPr/>
        </p:nvSpPr>
        <p:spPr>
          <a:xfrm>
            <a:off x="6657381" y="3602004"/>
            <a:ext cx="85588" cy="85588"/>
          </a:xfrm>
          <a:prstGeom prst="ellipse">
            <a:avLst/>
          </a:prstGeom>
          <a:solidFill>
            <a:srgbClr val="5A6B8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4" name="Google Shape;274;p10"/>
          <p:cNvSpPr/>
          <p:nvPr/>
        </p:nvSpPr>
        <p:spPr>
          <a:xfrm>
            <a:off x="6828556" y="3634923"/>
            <a:ext cx="85588" cy="85588"/>
          </a:xfrm>
          <a:prstGeom prst="ellipse">
            <a:avLst/>
          </a:prstGeom>
          <a:solidFill>
            <a:srgbClr val="5A6B8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5" name="Google Shape;275;p10"/>
          <p:cNvSpPr/>
          <p:nvPr/>
        </p:nvSpPr>
        <p:spPr>
          <a:xfrm>
            <a:off x="6538874" y="3634923"/>
            <a:ext cx="85588" cy="85588"/>
          </a:xfrm>
          <a:prstGeom prst="ellipse">
            <a:avLst/>
          </a:prstGeom>
          <a:solidFill>
            <a:srgbClr val="5A6B8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6" name="Google Shape;276;p10"/>
          <p:cNvSpPr/>
          <p:nvPr/>
        </p:nvSpPr>
        <p:spPr>
          <a:xfrm>
            <a:off x="7082028" y="3511296"/>
            <a:ext cx="274320" cy="201168"/>
          </a:xfrm>
          <a:prstGeom prst="rightArrow">
            <a:avLst>
              <a:gd fmla="val 50000" name="adj1"/>
              <a:gd fmla="val 50000" name="adj2"/>
            </a:avLst>
          </a:prstGeom>
          <a:solidFill>
            <a:srgbClr val="7C97B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7" name="Google Shape;277;p10"/>
          <p:cNvSpPr/>
          <p:nvPr/>
        </p:nvSpPr>
        <p:spPr>
          <a:xfrm>
            <a:off x="7356348" y="3282696"/>
            <a:ext cx="658368" cy="658368"/>
          </a:xfrm>
          <a:prstGeom prst="ellipse">
            <a:avLst/>
          </a:prstGeom>
          <a:solidFill>
            <a:srgbClr val="FFFFFF"/>
          </a:solidFill>
          <a:ln cap="flat" cmpd="sng" w="22225">
            <a:solidFill>
              <a:srgbClr val="FFC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8" name="Google Shape;278;p10"/>
          <p:cNvSpPr/>
          <p:nvPr/>
        </p:nvSpPr>
        <p:spPr>
          <a:xfrm>
            <a:off x="7441936" y="3513125"/>
            <a:ext cx="487192" cy="197510"/>
          </a:xfrm>
          <a:prstGeom prst="ellipse">
            <a:avLst/>
          </a:prstGeom>
          <a:noFill/>
          <a:ln cap="flat" cmpd="sng" w="19050">
            <a:solidFill>
              <a:srgbClr val="FFC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9" name="Google Shape;279;p10"/>
          <p:cNvSpPr/>
          <p:nvPr/>
        </p:nvSpPr>
        <p:spPr>
          <a:xfrm rot="3600000">
            <a:off x="7441936" y="3513125"/>
            <a:ext cx="487192" cy="197510"/>
          </a:xfrm>
          <a:prstGeom prst="ellipse">
            <a:avLst/>
          </a:prstGeom>
          <a:noFill/>
          <a:ln cap="flat" cmpd="sng" w="19050">
            <a:solidFill>
              <a:srgbClr val="FFC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0" name="Google Shape;280;p10"/>
          <p:cNvSpPr/>
          <p:nvPr/>
        </p:nvSpPr>
        <p:spPr>
          <a:xfrm rot="7200000">
            <a:off x="7441936" y="3513125"/>
            <a:ext cx="487192" cy="197510"/>
          </a:xfrm>
          <a:prstGeom prst="ellipse">
            <a:avLst/>
          </a:prstGeom>
          <a:noFill/>
          <a:ln cap="flat" cmpd="sng" w="19050">
            <a:solidFill>
              <a:srgbClr val="FFC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1" name="Google Shape;281;p10"/>
          <p:cNvSpPr/>
          <p:nvPr/>
        </p:nvSpPr>
        <p:spPr>
          <a:xfrm>
            <a:off x="7632863" y="3559211"/>
            <a:ext cx="105339" cy="105339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2" name="Google Shape;282;p10"/>
          <p:cNvSpPr/>
          <p:nvPr/>
        </p:nvSpPr>
        <p:spPr>
          <a:xfrm>
            <a:off x="8014716" y="3511296"/>
            <a:ext cx="274320" cy="201168"/>
          </a:xfrm>
          <a:prstGeom prst="rightArrow">
            <a:avLst>
              <a:gd fmla="val 50000" name="adj1"/>
              <a:gd fmla="val 50000" name="adj2"/>
            </a:avLst>
          </a:prstGeom>
          <a:solidFill>
            <a:srgbClr val="7C97B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3" name="Google Shape;283;p10"/>
          <p:cNvSpPr/>
          <p:nvPr/>
        </p:nvSpPr>
        <p:spPr>
          <a:xfrm>
            <a:off x="8318064" y="3286470"/>
            <a:ext cx="1214120" cy="650820"/>
          </a:xfrm>
          <a:prstGeom prst="roundRect">
            <a:avLst>
              <a:gd fmla="val 11765" name="adj"/>
            </a:avLst>
          </a:prstGeom>
          <a:solidFill>
            <a:srgbClr val="FFFFFF"/>
          </a:solidFill>
          <a:ln cap="flat" cmpd="sng" w="17775">
            <a:solidFill>
              <a:srgbClr val="1F497D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4" name="Google Shape;284;p10"/>
          <p:cNvSpPr/>
          <p:nvPr/>
        </p:nvSpPr>
        <p:spPr>
          <a:xfrm>
            <a:off x="8325321" y="3286470"/>
            <a:ext cx="1214120" cy="6508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1F497D"/>
              </a:buClr>
              <a:buSzPts val="2000"/>
              <a:buFont typeface="Calibri"/>
              <a:buNone/>
            </a:pPr>
            <a:r>
              <a:rPr b="1" lang="en-US" sz="2000">
                <a:solidFill>
                  <a:srgbClr val="1F497D"/>
                </a:solidFill>
                <a:latin typeface="Calibri"/>
                <a:ea typeface="Calibri"/>
                <a:cs typeface="Calibri"/>
                <a:sym typeface="Calibri"/>
              </a:rPr>
              <a:t>Prediction</a:t>
            </a:r>
            <a:endParaRPr sz="20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5" name="Google Shape;285;p10"/>
          <p:cNvSpPr/>
          <p:nvPr/>
        </p:nvSpPr>
        <p:spPr>
          <a:xfrm>
            <a:off x="9869133" y="3150181"/>
            <a:ext cx="1862619" cy="1370873"/>
          </a:xfrm>
          <a:prstGeom prst="roundRect">
            <a:avLst>
              <a:gd fmla="val 8696" name="adj"/>
            </a:avLst>
          </a:prstGeom>
          <a:solidFill>
            <a:srgbClr val="FFD966"/>
          </a:solidFill>
          <a:ln cap="flat" cmpd="sng" w="12700">
            <a:solidFill>
              <a:srgbClr val="FFC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6" name="Google Shape;286;p10"/>
          <p:cNvSpPr/>
          <p:nvPr/>
        </p:nvSpPr>
        <p:spPr>
          <a:xfrm>
            <a:off x="9870004" y="3280809"/>
            <a:ext cx="1868134" cy="100076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1F497D"/>
              </a:buClr>
              <a:buSzPts val="2000"/>
              <a:buFont typeface="Calibri"/>
              <a:buNone/>
            </a:pPr>
            <a:r>
              <a:rPr b="1" i="1" lang="en-US" sz="2000">
                <a:solidFill>
                  <a:srgbClr val="1F497D"/>
                </a:solidFill>
                <a:latin typeface="Calibri"/>
                <a:ea typeface="Calibri"/>
                <a:cs typeface="Calibri"/>
                <a:sym typeface="Calibri"/>
              </a:rPr>
              <a:t>Quantum computer needed for every prediction</a:t>
            </a:r>
            <a:endParaRPr sz="20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7" name="Google Shape;287;p10"/>
          <p:cNvSpPr/>
          <p:nvPr/>
        </p:nvSpPr>
        <p:spPr>
          <a:xfrm>
            <a:off x="274320" y="4718304"/>
            <a:ext cx="11457432" cy="1581912"/>
          </a:xfrm>
          <a:prstGeom prst="roundRect">
            <a:avLst>
              <a:gd fmla="val 5780" name="adj"/>
            </a:avLst>
          </a:prstGeom>
          <a:solidFill>
            <a:srgbClr val="335D9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8" name="Google Shape;288;p10"/>
          <p:cNvSpPr/>
          <p:nvPr/>
        </p:nvSpPr>
        <p:spPr>
          <a:xfrm>
            <a:off x="384048" y="4882896"/>
            <a:ext cx="329184" cy="329184"/>
          </a:xfrm>
          <a:prstGeom prst="ellipse">
            <a:avLst/>
          </a:prstGeom>
          <a:solidFill>
            <a:srgbClr val="8FBCE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9" name="Google Shape;289;p10"/>
          <p:cNvSpPr/>
          <p:nvPr/>
        </p:nvSpPr>
        <p:spPr>
          <a:xfrm>
            <a:off x="384048" y="4882896"/>
            <a:ext cx="329184" cy="32918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1F497D"/>
              </a:buClr>
              <a:buSzPts val="1100"/>
              <a:buFont typeface="Calibri"/>
              <a:buNone/>
            </a:pPr>
            <a:r>
              <a:rPr b="1" lang="en-US" sz="1100">
                <a:solidFill>
                  <a:srgbClr val="1F497D"/>
                </a:solidFill>
                <a:latin typeface="Calibri"/>
                <a:ea typeface="Calibri"/>
                <a:cs typeface="Calibri"/>
                <a:sym typeface="Calibri"/>
              </a:rPr>
              <a:t>3</a:t>
            </a:r>
            <a:endParaRPr sz="11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0" name="Google Shape;290;p10"/>
          <p:cNvSpPr/>
          <p:nvPr/>
        </p:nvSpPr>
        <p:spPr>
          <a:xfrm>
            <a:off x="786384" y="4864608"/>
            <a:ext cx="1234440" cy="36576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8FBCE6"/>
              </a:buClr>
              <a:buSzPts val="1800"/>
              <a:buFont typeface="Calibri"/>
              <a:buNone/>
            </a:pPr>
            <a:r>
              <a:rPr b="1" lang="en-US" sz="1800">
                <a:solidFill>
                  <a:srgbClr val="8FBCE6"/>
                </a:solidFill>
                <a:latin typeface="Calibri"/>
                <a:ea typeface="Calibri"/>
                <a:cs typeface="Calibri"/>
                <a:sym typeface="Calibri"/>
              </a:rPr>
              <a:t>LUQPI</a:t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1" name="Google Shape;291;p10"/>
          <p:cNvSpPr/>
          <p:nvPr/>
        </p:nvSpPr>
        <p:spPr>
          <a:xfrm>
            <a:off x="369534" y="5248656"/>
            <a:ext cx="1921691" cy="82296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A9BEDA"/>
              </a:buClr>
              <a:buSzPts val="2400"/>
              <a:buFont typeface="Calibri"/>
              <a:buNone/>
            </a:pPr>
            <a:r>
              <a:rPr i="1" lang="en-US" sz="2400">
                <a:solidFill>
                  <a:srgbClr val="A9BEDA"/>
                </a:solidFill>
                <a:latin typeface="Calibri"/>
                <a:ea typeface="Calibri"/>
                <a:cs typeface="Calibri"/>
                <a:sym typeface="Calibri"/>
              </a:rPr>
              <a:t>Quantum-privileged training</a:t>
            </a:r>
            <a:endParaRPr sz="2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2" name="Google Shape;292;p10"/>
          <p:cNvSpPr/>
          <p:nvPr/>
        </p:nvSpPr>
        <p:spPr>
          <a:xfrm>
            <a:off x="2295144" y="4992624"/>
            <a:ext cx="658368" cy="658368"/>
          </a:xfrm>
          <a:prstGeom prst="ellipse">
            <a:avLst/>
          </a:prstGeom>
          <a:solidFill>
            <a:srgbClr val="FFFFFF"/>
          </a:solidFill>
          <a:ln cap="flat" cmpd="sng" w="22225">
            <a:solidFill>
              <a:srgbClr val="5A6B8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93" name="Google Shape;293;p10"/>
          <p:cNvSpPr/>
          <p:nvPr/>
        </p:nvSpPr>
        <p:spPr>
          <a:xfrm>
            <a:off x="2436693" y="5147340"/>
            <a:ext cx="85588" cy="85588"/>
          </a:xfrm>
          <a:prstGeom prst="ellipse">
            <a:avLst/>
          </a:prstGeom>
          <a:solidFill>
            <a:srgbClr val="5A6B8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94" name="Google Shape;294;p10"/>
          <p:cNvSpPr/>
          <p:nvPr/>
        </p:nvSpPr>
        <p:spPr>
          <a:xfrm>
            <a:off x="2660538" y="5107838"/>
            <a:ext cx="85588" cy="85588"/>
          </a:xfrm>
          <a:prstGeom prst="ellipse">
            <a:avLst/>
          </a:prstGeom>
          <a:solidFill>
            <a:srgbClr val="5A6B8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95" name="Google Shape;295;p10"/>
          <p:cNvSpPr/>
          <p:nvPr/>
        </p:nvSpPr>
        <p:spPr>
          <a:xfrm>
            <a:off x="2528865" y="5311932"/>
            <a:ext cx="85588" cy="85588"/>
          </a:xfrm>
          <a:prstGeom prst="ellipse">
            <a:avLst/>
          </a:prstGeom>
          <a:solidFill>
            <a:srgbClr val="5A6B8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96" name="Google Shape;296;p10"/>
          <p:cNvSpPr/>
          <p:nvPr/>
        </p:nvSpPr>
        <p:spPr>
          <a:xfrm>
            <a:off x="2700040" y="5344851"/>
            <a:ext cx="85588" cy="85588"/>
          </a:xfrm>
          <a:prstGeom prst="ellipse">
            <a:avLst/>
          </a:prstGeom>
          <a:solidFill>
            <a:srgbClr val="5A6B8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97" name="Google Shape;297;p10"/>
          <p:cNvSpPr/>
          <p:nvPr/>
        </p:nvSpPr>
        <p:spPr>
          <a:xfrm>
            <a:off x="2410358" y="5344851"/>
            <a:ext cx="85588" cy="85588"/>
          </a:xfrm>
          <a:prstGeom prst="ellipse">
            <a:avLst/>
          </a:prstGeom>
          <a:solidFill>
            <a:srgbClr val="5A6B8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98" name="Google Shape;298;p10"/>
          <p:cNvSpPr/>
          <p:nvPr/>
        </p:nvSpPr>
        <p:spPr>
          <a:xfrm>
            <a:off x="2112264" y="5687568"/>
            <a:ext cx="1024128" cy="18288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Calibri"/>
              <a:buNone/>
            </a:pPr>
            <a:r>
              <a:rPr lang="en-US"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Data</a:t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9" name="Google Shape;299;p10"/>
          <p:cNvSpPr/>
          <p:nvPr/>
        </p:nvSpPr>
        <p:spPr>
          <a:xfrm>
            <a:off x="2953512" y="5221224"/>
            <a:ext cx="274320" cy="201168"/>
          </a:xfrm>
          <a:prstGeom prst="rightArrow">
            <a:avLst>
              <a:gd fmla="val 50000" name="adj1"/>
              <a:gd fmla="val 50000" name="adj2"/>
            </a:avLst>
          </a:prstGeom>
          <a:solidFill>
            <a:srgbClr val="7C97B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00" name="Google Shape;300;p10"/>
          <p:cNvSpPr/>
          <p:nvPr/>
        </p:nvSpPr>
        <p:spPr>
          <a:xfrm>
            <a:off x="3227832" y="5070348"/>
            <a:ext cx="502920" cy="502920"/>
          </a:xfrm>
          <a:prstGeom prst="ellipse">
            <a:avLst/>
          </a:prstGeom>
          <a:solidFill>
            <a:srgbClr val="FFFFFF"/>
          </a:solidFill>
          <a:ln cap="flat" cmpd="sng" w="22225">
            <a:solidFill>
              <a:srgbClr val="FFC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01" name="Google Shape;301;p10"/>
          <p:cNvSpPr/>
          <p:nvPr/>
        </p:nvSpPr>
        <p:spPr>
          <a:xfrm>
            <a:off x="3293212" y="5246370"/>
            <a:ext cx="372161" cy="150876"/>
          </a:xfrm>
          <a:prstGeom prst="ellipse">
            <a:avLst/>
          </a:prstGeom>
          <a:noFill/>
          <a:ln cap="flat" cmpd="sng" w="19050">
            <a:solidFill>
              <a:srgbClr val="FFC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02" name="Google Shape;302;p10"/>
          <p:cNvSpPr/>
          <p:nvPr/>
        </p:nvSpPr>
        <p:spPr>
          <a:xfrm rot="3600000">
            <a:off x="3293212" y="5246370"/>
            <a:ext cx="372161" cy="150876"/>
          </a:xfrm>
          <a:prstGeom prst="ellipse">
            <a:avLst/>
          </a:prstGeom>
          <a:noFill/>
          <a:ln cap="flat" cmpd="sng" w="19050">
            <a:solidFill>
              <a:srgbClr val="FFC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03" name="Google Shape;303;p10"/>
          <p:cNvSpPr/>
          <p:nvPr/>
        </p:nvSpPr>
        <p:spPr>
          <a:xfrm rot="7200000">
            <a:off x="3293212" y="5246370"/>
            <a:ext cx="372161" cy="150876"/>
          </a:xfrm>
          <a:prstGeom prst="ellipse">
            <a:avLst/>
          </a:prstGeom>
          <a:noFill/>
          <a:ln cap="flat" cmpd="sng" w="19050">
            <a:solidFill>
              <a:srgbClr val="FFC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04" name="Google Shape;304;p10"/>
          <p:cNvSpPr/>
          <p:nvPr/>
        </p:nvSpPr>
        <p:spPr>
          <a:xfrm>
            <a:off x="3439058" y="5281574"/>
            <a:ext cx="80467" cy="80467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05" name="Google Shape;305;p10"/>
          <p:cNvSpPr/>
          <p:nvPr/>
        </p:nvSpPr>
        <p:spPr>
          <a:xfrm>
            <a:off x="3021003" y="4773168"/>
            <a:ext cx="960120" cy="18288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Calibri"/>
              <a:buNone/>
            </a:pPr>
            <a:r>
              <a:rPr lang="en-US"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Quantum</a:t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6" name="Google Shape;306;p10"/>
          <p:cNvSpPr/>
          <p:nvPr/>
        </p:nvSpPr>
        <p:spPr>
          <a:xfrm>
            <a:off x="3730752" y="5070348"/>
            <a:ext cx="146304" cy="5029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500"/>
              <a:buFont typeface="Calibri"/>
              <a:buNone/>
            </a:pPr>
            <a:r>
              <a:rPr b="1" lang="en-US" sz="15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+</a:t>
            </a:r>
            <a:endParaRPr sz="15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7" name="Google Shape;307;p10"/>
          <p:cNvSpPr/>
          <p:nvPr/>
        </p:nvSpPr>
        <p:spPr>
          <a:xfrm>
            <a:off x="3877056" y="5070348"/>
            <a:ext cx="502920" cy="502920"/>
          </a:xfrm>
          <a:prstGeom prst="ellipse">
            <a:avLst/>
          </a:prstGeom>
          <a:solidFill>
            <a:srgbClr val="FFFFFF"/>
          </a:solidFill>
          <a:ln cap="flat" cmpd="sng" w="22225">
            <a:solidFill>
              <a:srgbClr val="1F497D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08" name="Google Shape;308;p10"/>
          <p:cNvSpPr/>
          <p:nvPr/>
        </p:nvSpPr>
        <p:spPr>
          <a:xfrm>
            <a:off x="3987698" y="5170932"/>
            <a:ext cx="281635" cy="191110"/>
          </a:xfrm>
          <a:prstGeom prst="roundRect">
            <a:avLst>
              <a:gd fmla="val 14354" name="adj"/>
            </a:avLst>
          </a:prstGeom>
          <a:solidFill>
            <a:srgbClr val="1F497D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09" name="Google Shape;309;p10"/>
          <p:cNvSpPr/>
          <p:nvPr/>
        </p:nvSpPr>
        <p:spPr>
          <a:xfrm>
            <a:off x="4093312" y="5362042"/>
            <a:ext cx="70409" cy="50292"/>
          </a:xfrm>
          <a:prstGeom prst="rect">
            <a:avLst/>
          </a:prstGeom>
          <a:solidFill>
            <a:srgbClr val="1F497D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10" name="Google Shape;310;p10"/>
          <p:cNvSpPr/>
          <p:nvPr/>
        </p:nvSpPr>
        <p:spPr>
          <a:xfrm>
            <a:off x="4043020" y="5412334"/>
            <a:ext cx="170993" cy="25146"/>
          </a:xfrm>
          <a:prstGeom prst="rect">
            <a:avLst/>
          </a:prstGeom>
          <a:solidFill>
            <a:srgbClr val="1F497D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11" name="Google Shape;311;p10"/>
          <p:cNvSpPr/>
          <p:nvPr/>
        </p:nvSpPr>
        <p:spPr>
          <a:xfrm>
            <a:off x="3684742" y="5687568"/>
            <a:ext cx="960120" cy="18288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Calibri"/>
              <a:buNone/>
            </a:pPr>
            <a:r>
              <a:rPr lang="en-US"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Classical</a:t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2" name="Google Shape;312;p10"/>
          <p:cNvSpPr/>
          <p:nvPr/>
        </p:nvSpPr>
        <p:spPr>
          <a:xfrm>
            <a:off x="4379976" y="5221224"/>
            <a:ext cx="274320" cy="201168"/>
          </a:xfrm>
          <a:prstGeom prst="rightArrow">
            <a:avLst>
              <a:gd fmla="val 50000" name="adj1"/>
              <a:gd fmla="val 50000" name="adj2"/>
            </a:avLst>
          </a:prstGeom>
          <a:solidFill>
            <a:srgbClr val="7C97B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13" name="Google Shape;313;p10"/>
          <p:cNvSpPr/>
          <p:nvPr/>
        </p:nvSpPr>
        <p:spPr>
          <a:xfrm>
            <a:off x="4654296" y="5010912"/>
            <a:ext cx="960120" cy="621792"/>
          </a:xfrm>
          <a:prstGeom prst="roundRect">
            <a:avLst>
              <a:gd fmla="val 11765" name="adj"/>
            </a:avLst>
          </a:prstGeom>
          <a:solidFill>
            <a:srgbClr val="FFFFFF"/>
          </a:solidFill>
          <a:ln cap="flat" cmpd="sng" w="17775">
            <a:solidFill>
              <a:srgbClr val="1F497D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14" name="Google Shape;314;p10"/>
          <p:cNvSpPr/>
          <p:nvPr/>
        </p:nvSpPr>
        <p:spPr>
          <a:xfrm>
            <a:off x="4654296" y="5010912"/>
            <a:ext cx="960120" cy="62179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1F497D"/>
              </a:buClr>
              <a:buSzPts val="1800"/>
              <a:buFont typeface="Calibri"/>
              <a:buNone/>
            </a:pPr>
            <a:r>
              <a:rPr b="1" lang="en-US" sz="1800">
                <a:solidFill>
                  <a:srgbClr val="1F497D"/>
                </a:solidFill>
                <a:latin typeface="Calibri"/>
                <a:ea typeface="Calibri"/>
                <a:cs typeface="Calibri"/>
                <a:sym typeface="Calibri"/>
              </a:rPr>
              <a:t>Model</a:t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5" name="Google Shape;315;p10"/>
          <p:cNvSpPr/>
          <p:nvPr/>
        </p:nvSpPr>
        <p:spPr>
          <a:xfrm>
            <a:off x="5806440" y="5221224"/>
            <a:ext cx="365760" cy="201168"/>
          </a:xfrm>
          <a:prstGeom prst="rightArrow">
            <a:avLst>
              <a:gd fmla="val 50000" name="adj1"/>
              <a:gd fmla="val 50000" name="adj2"/>
            </a:avLst>
          </a:prstGeom>
          <a:solidFill>
            <a:srgbClr val="7C97B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16" name="Google Shape;316;p10"/>
          <p:cNvSpPr/>
          <p:nvPr/>
        </p:nvSpPr>
        <p:spPr>
          <a:xfrm>
            <a:off x="6423660" y="4992624"/>
            <a:ext cx="658368" cy="658368"/>
          </a:xfrm>
          <a:prstGeom prst="ellipse">
            <a:avLst/>
          </a:prstGeom>
          <a:solidFill>
            <a:srgbClr val="FFFFFF"/>
          </a:solidFill>
          <a:ln cap="flat" cmpd="sng" w="22225">
            <a:solidFill>
              <a:srgbClr val="5A6B8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17" name="Google Shape;317;p10"/>
          <p:cNvSpPr/>
          <p:nvPr/>
        </p:nvSpPr>
        <p:spPr>
          <a:xfrm>
            <a:off x="6565209" y="5147340"/>
            <a:ext cx="85588" cy="85588"/>
          </a:xfrm>
          <a:prstGeom prst="ellipse">
            <a:avLst/>
          </a:prstGeom>
          <a:solidFill>
            <a:srgbClr val="5A6B8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18" name="Google Shape;318;p10"/>
          <p:cNvSpPr/>
          <p:nvPr/>
        </p:nvSpPr>
        <p:spPr>
          <a:xfrm>
            <a:off x="6789054" y="5107838"/>
            <a:ext cx="85588" cy="85588"/>
          </a:xfrm>
          <a:prstGeom prst="ellipse">
            <a:avLst/>
          </a:prstGeom>
          <a:solidFill>
            <a:srgbClr val="5A6B8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19" name="Google Shape;319;p10"/>
          <p:cNvSpPr/>
          <p:nvPr/>
        </p:nvSpPr>
        <p:spPr>
          <a:xfrm>
            <a:off x="6657381" y="5311932"/>
            <a:ext cx="85588" cy="85588"/>
          </a:xfrm>
          <a:prstGeom prst="ellipse">
            <a:avLst/>
          </a:prstGeom>
          <a:solidFill>
            <a:srgbClr val="5A6B8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20" name="Google Shape;320;p10"/>
          <p:cNvSpPr/>
          <p:nvPr/>
        </p:nvSpPr>
        <p:spPr>
          <a:xfrm>
            <a:off x="6828556" y="5344851"/>
            <a:ext cx="85588" cy="85588"/>
          </a:xfrm>
          <a:prstGeom prst="ellipse">
            <a:avLst/>
          </a:prstGeom>
          <a:solidFill>
            <a:srgbClr val="5A6B8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21" name="Google Shape;321;p10"/>
          <p:cNvSpPr/>
          <p:nvPr/>
        </p:nvSpPr>
        <p:spPr>
          <a:xfrm>
            <a:off x="6538874" y="5344851"/>
            <a:ext cx="85588" cy="85588"/>
          </a:xfrm>
          <a:prstGeom prst="ellipse">
            <a:avLst/>
          </a:prstGeom>
          <a:solidFill>
            <a:srgbClr val="5A6B8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22" name="Google Shape;322;p10"/>
          <p:cNvSpPr/>
          <p:nvPr/>
        </p:nvSpPr>
        <p:spPr>
          <a:xfrm>
            <a:off x="6240780" y="5687568"/>
            <a:ext cx="1024128" cy="18288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Calibri"/>
              <a:buNone/>
            </a:pPr>
            <a:r>
              <a:rPr lang="en-US"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New data</a:t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3" name="Google Shape;323;p10"/>
          <p:cNvSpPr/>
          <p:nvPr/>
        </p:nvSpPr>
        <p:spPr>
          <a:xfrm>
            <a:off x="7082028" y="5221224"/>
            <a:ext cx="274320" cy="201168"/>
          </a:xfrm>
          <a:prstGeom prst="rightArrow">
            <a:avLst>
              <a:gd fmla="val 50000" name="adj1"/>
              <a:gd fmla="val 50000" name="adj2"/>
            </a:avLst>
          </a:prstGeom>
          <a:solidFill>
            <a:srgbClr val="7C97B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24" name="Google Shape;324;p10"/>
          <p:cNvSpPr/>
          <p:nvPr/>
        </p:nvSpPr>
        <p:spPr>
          <a:xfrm>
            <a:off x="7356348" y="4992624"/>
            <a:ext cx="658368" cy="658368"/>
          </a:xfrm>
          <a:prstGeom prst="ellipse">
            <a:avLst/>
          </a:prstGeom>
          <a:solidFill>
            <a:srgbClr val="FFFFFF"/>
          </a:solidFill>
          <a:ln cap="flat" cmpd="sng" w="22225">
            <a:solidFill>
              <a:srgbClr val="1F497D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25" name="Google Shape;325;p10"/>
          <p:cNvSpPr/>
          <p:nvPr/>
        </p:nvSpPr>
        <p:spPr>
          <a:xfrm>
            <a:off x="7501189" y="5124298"/>
            <a:ext cx="368686" cy="250180"/>
          </a:xfrm>
          <a:prstGeom prst="roundRect">
            <a:avLst>
              <a:gd fmla="val 10965" name="adj"/>
            </a:avLst>
          </a:prstGeom>
          <a:solidFill>
            <a:srgbClr val="1F497D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26" name="Google Shape;326;p10"/>
          <p:cNvSpPr/>
          <p:nvPr/>
        </p:nvSpPr>
        <p:spPr>
          <a:xfrm>
            <a:off x="7639446" y="5374477"/>
            <a:ext cx="92172" cy="65837"/>
          </a:xfrm>
          <a:prstGeom prst="rect">
            <a:avLst/>
          </a:prstGeom>
          <a:solidFill>
            <a:srgbClr val="1F497D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27" name="Google Shape;327;p10"/>
          <p:cNvSpPr/>
          <p:nvPr/>
        </p:nvSpPr>
        <p:spPr>
          <a:xfrm>
            <a:off x="7573609" y="5440314"/>
            <a:ext cx="223845" cy="32918"/>
          </a:xfrm>
          <a:prstGeom prst="rect">
            <a:avLst/>
          </a:prstGeom>
          <a:solidFill>
            <a:srgbClr val="1F497D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28" name="Google Shape;328;p10"/>
          <p:cNvSpPr/>
          <p:nvPr/>
        </p:nvSpPr>
        <p:spPr>
          <a:xfrm>
            <a:off x="7173468" y="5687568"/>
            <a:ext cx="1024128" cy="18288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Calibri"/>
              <a:buNone/>
            </a:pPr>
            <a:r>
              <a:rPr lang="en-US"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Classical</a:t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9" name="Google Shape;329;p10"/>
          <p:cNvSpPr/>
          <p:nvPr/>
        </p:nvSpPr>
        <p:spPr>
          <a:xfrm>
            <a:off x="8014716" y="5221224"/>
            <a:ext cx="274320" cy="201168"/>
          </a:xfrm>
          <a:prstGeom prst="rightArrow">
            <a:avLst>
              <a:gd fmla="val 50000" name="adj1"/>
              <a:gd fmla="val 50000" name="adj2"/>
            </a:avLst>
          </a:prstGeom>
          <a:solidFill>
            <a:srgbClr val="7C97B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30" name="Google Shape;330;p10"/>
          <p:cNvSpPr/>
          <p:nvPr/>
        </p:nvSpPr>
        <p:spPr>
          <a:xfrm>
            <a:off x="8325321" y="4996398"/>
            <a:ext cx="1206863" cy="650820"/>
          </a:xfrm>
          <a:prstGeom prst="roundRect">
            <a:avLst>
              <a:gd fmla="val 11765" name="adj"/>
            </a:avLst>
          </a:prstGeom>
          <a:solidFill>
            <a:srgbClr val="FFFFFF"/>
          </a:solidFill>
          <a:ln cap="flat" cmpd="sng" w="17775">
            <a:solidFill>
              <a:srgbClr val="1F497D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31" name="Google Shape;331;p10"/>
          <p:cNvSpPr/>
          <p:nvPr/>
        </p:nvSpPr>
        <p:spPr>
          <a:xfrm>
            <a:off x="8318064" y="4996398"/>
            <a:ext cx="1214120" cy="6508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1F497D"/>
              </a:buClr>
              <a:buSzPts val="2000"/>
              <a:buFont typeface="Calibri"/>
              <a:buNone/>
            </a:pPr>
            <a:r>
              <a:rPr b="1" lang="en-US" sz="2000">
                <a:solidFill>
                  <a:srgbClr val="1F497D"/>
                </a:solidFill>
                <a:latin typeface="Calibri"/>
                <a:ea typeface="Calibri"/>
                <a:cs typeface="Calibri"/>
                <a:sym typeface="Calibri"/>
              </a:rPr>
              <a:t>Prediction</a:t>
            </a:r>
            <a:endParaRPr sz="20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2" name="Google Shape;332;p10"/>
          <p:cNvSpPr/>
          <p:nvPr/>
        </p:nvSpPr>
        <p:spPr>
          <a:xfrm>
            <a:off x="9869133" y="4867366"/>
            <a:ext cx="1877133" cy="1305559"/>
          </a:xfrm>
          <a:prstGeom prst="roundRect">
            <a:avLst>
              <a:gd fmla="val 8696" name="adj"/>
            </a:avLst>
          </a:prstGeom>
          <a:solidFill>
            <a:srgbClr val="FFD966"/>
          </a:solidFill>
          <a:ln cap="flat" cmpd="sng" w="12700">
            <a:solidFill>
              <a:srgbClr val="FFC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33" name="Google Shape;333;p10"/>
          <p:cNvSpPr/>
          <p:nvPr/>
        </p:nvSpPr>
        <p:spPr>
          <a:xfrm>
            <a:off x="10007890" y="4990737"/>
            <a:ext cx="1614134" cy="108058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1F497D"/>
              </a:buClr>
              <a:buSzPts val="2000"/>
              <a:buFont typeface="Calibri"/>
              <a:buNone/>
            </a:pPr>
            <a:r>
              <a:rPr b="1" i="1" lang="en-US" sz="2000">
                <a:solidFill>
                  <a:srgbClr val="1F497D"/>
                </a:solidFill>
                <a:latin typeface="Calibri"/>
                <a:ea typeface="Calibri"/>
                <a:cs typeface="Calibri"/>
                <a:sym typeface="Calibri"/>
              </a:rPr>
              <a:t>Quantum computer used only once, during training</a:t>
            </a:r>
            <a:endParaRPr sz="20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4" name="Google Shape;334;p10"/>
          <p:cNvSpPr/>
          <p:nvPr/>
        </p:nvSpPr>
        <p:spPr>
          <a:xfrm>
            <a:off x="2606040" y="6455664"/>
            <a:ext cx="237744" cy="237744"/>
          </a:xfrm>
          <a:prstGeom prst="ellipse">
            <a:avLst/>
          </a:prstGeom>
          <a:solidFill>
            <a:srgbClr val="FFFFFF"/>
          </a:solidFill>
          <a:ln cap="flat" cmpd="sng" w="22225">
            <a:solidFill>
              <a:srgbClr val="5A6B8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35" name="Google Shape;335;p10"/>
          <p:cNvSpPr/>
          <p:nvPr/>
        </p:nvSpPr>
        <p:spPr>
          <a:xfrm>
            <a:off x="2657155" y="6511534"/>
            <a:ext cx="30907" cy="30907"/>
          </a:xfrm>
          <a:prstGeom prst="ellipse">
            <a:avLst/>
          </a:prstGeom>
          <a:solidFill>
            <a:srgbClr val="5A6B8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36" name="Google Shape;336;p10"/>
          <p:cNvSpPr/>
          <p:nvPr/>
        </p:nvSpPr>
        <p:spPr>
          <a:xfrm>
            <a:off x="2737988" y="6497269"/>
            <a:ext cx="30907" cy="30907"/>
          </a:xfrm>
          <a:prstGeom prst="ellipse">
            <a:avLst/>
          </a:prstGeom>
          <a:solidFill>
            <a:srgbClr val="5A6B8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37" name="Google Shape;337;p10"/>
          <p:cNvSpPr/>
          <p:nvPr/>
        </p:nvSpPr>
        <p:spPr>
          <a:xfrm>
            <a:off x="2690439" y="6570970"/>
            <a:ext cx="30907" cy="30907"/>
          </a:xfrm>
          <a:prstGeom prst="ellipse">
            <a:avLst/>
          </a:prstGeom>
          <a:solidFill>
            <a:srgbClr val="5A6B8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38" name="Google Shape;338;p10"/>
          <p:cNvSpPr/>
          <p:nvPr/>
        </p:nvSpPr>
        <p:spPr>
          <a:xfrm>
            <a:off x="2752253" y="6582857"/>
            <a:ext cx="30907" cy="30907"/>
          </a:xfrm>
          <a:prstGeom prst="ellipse">
            <a:avLst/>
          </a:prstGeom>
          <a:solidFill>
            <a:srgbClr val="5A6B8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39" name="Google Shape;339;p10"/>
          <p:cNvSpPr/>
          <p:nvPr/>
        </p:nvSpPr>
        <p:spPr>
          <a:xfrm>
            <a:off x="2647645" y="6582857"/>
            <a:ext cx="30907" cy="30907"/>
          </a:xfrm>
          <a:prstGeom prst="ellipse">
            <a:avLst/>
          </a:prstGeom>
          <a:solidFill>
            <a:srgbClr val="5A6B8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40" name="Google Shape;340;p10"/>
          <p:cNvSpPr/>
          <p:nvPr/>
        </p:nvSpPr>
        <p:spPr>
          <a:xfrm>
            <a:off x="2916936" y="6409944"/>
            <a:ext cx="1737360" cy="32918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A9BEDA"/>
              </a:buClr>
              <a:buSzPts val="1000"/>
              <a:buFont typeface="Calibri"/>
              <a:buNone/>
            </a:pPr>
            <a:r>
              <a:rPr lang="en-US" sz="1000">
                <a:solidFill>
                  <a:srgbClr val="A9BEDA"/>
                </a:solidFill>
                <a:latin typeface="Calibri"/>
                <a:ea typeface="Calibri"/>
                <a:cs typeface="Calibri"/>
                <a:sym typeface="Calibri"/>
              </a:rPr>
              <a:t>Data</a:t>
            </a:r>
            <a:endParaRPr sz="10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1" name="Google Shape;341;p10"/>
          <p:cNvSpPr/>
          <p:nvPr/>
        </p:nvSpPr>
        <p:spPr>
          <a:xfrm>
            <a:off x="5212080" y="6455664"/>
            <a:ext cx="237744" cy="237744"/>
          </a:xfrm>
          <a:prstGeom prst="ellipse">
            <a:avLst/>
          </a:prstGeom>
          <a:solidFill>
            <a:srgbClr val="FFFFFF"/>
          </a:solidFill>
          <a:ln cap="flat" cmpd="sng" w="22225">
            <a:solidFill>
              <a:srgbClr val="1F497D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42" name="Google Shape;342;p10"/>
          <p:cNvSpPr/>
          <p:nvPr/>
        </p:nvSpPr>
        <p:spPr>
          <a:xfrm>
            <a:off x="5264384" y="6503213"/>
            <a:ext cx="133137" cy="90343"/>
          </a:xfrm>
          <a:prstGeom prst="roundRect">
            <a:avLst>
              <a:gd fmla="val 30364" name="adj"/>
            </a:avLst>
          </a:prstGeom>
          <a:solidFill>
            <a:srgbClr val="1F497D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43" name="Google Shape;343;p10"/>
          <p:cNvSpPr/>
          <p:nvPr/>
        </p:nvSpPr>
        <p:spPr>
          <a:xfrm>
            <a:off x="5314310" y="6593556"/>
            <a:ext cx="33284" cy="23774"/>
          </a:xfrm>
          <a:prstGeom prst="rect">
            <a:avLst/>
          </a:prstGeom>
          <a:solidFill>
            <a:srgbClr val="1F497D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44" name="Google Shape;344;p10"/>
          <p:cNvSpPr/>
          <p:nvPr/>
        </p:nvSpPr>
        <p:spPr>
          <a:xfrm>
            <a:off x="5290536" y="6617330"/>
            <a:ext cx="80833" cy="11887"/>
          </a:xfrm>
          <a:prstGeom prst="rect">
            <a:avLst/>
          </a:prstGeom>
          <a:solidFill>
            <a:srgbClr val="1F497D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45" name="Google Shape;345;p10"/>
          <p:cNvSpPr/>
          <p:nvPr/>
        </p:nvSpPr>
        <p:spPr>
          <a:xfrm>
            <a:off x="5522976" y="6409944"/>
            <a:ext cx="1737360" cy="32918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A9BEDA"/>
              </a:buClr>
              <a:buSzPts val="1000"/>
              <a:buFont typeface="Calibri"/>
              <a:buNone/>
            </a:pPr>
            <a:r>
              <a:rPr lang="en-US" sz="1000">
                <a:solidFill>
                  <a:srgbClr val="A9BEDA"/>
                </a:solidFill>
                <a:latin typeface="Calibri"/>
                <a:ea typeface="Calibri"/>
                <a:cs typeface="Calibri"/>
                <a:sym typeface="Calibri"/>
              </a:rPr>
              <a:t>Ordinary computer</a:t>
            </a:r>
            <a:endParaRPr sz="10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6" name="Google Shape;346;p10"/>
          <p:cNvSpPr/>
          <p:nvPr/>
        </p:nvSpPr>
        <p:spPr>
          <a:xfrm>
            <a:off x="7818120" y="6455664"/>
            <a:ext cx="237744" cy="237744"/>
          </a:xfrm>
          <a:prstGeom prst="ellipse">
            <a:avLst/>
          </a:prstGeom>
          <a:solidFill>
            <a:srgbClr val="FFFFFF"/>
          </a:solidFill>
          <a:ln cap="flat" cmpd="sng" w="22225">
            <a:solidFill>
              <a:srgbClr val="FFC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47" name="Google Shape;347;p10"/>
          <p:cNvSpPr/>
          <p:nvPr/>
        </p:nvSpPr>
        <p:spPr>
          <a:xfrm>
            <a:off x="7849027" y="6538874"/>
            <a:ext cx="175931" cy="71323"/>
          </a:xfrm>
          <a:prstGeom prst="ellipse">
            <a:avLst/>
          </a:prstGeom>
          <a:noFill/>
          <a:ln cap="flat" cmpd="sng" w="19050">
            <a:solidFill>
              <a:srgbClr val="FFC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48" name="Google Shape;348;p10"/>
          <p:cNvSpPr/>
          <p:nvPr/>
        </p:nvSpPr>
        <p:spPr>
          <a:xfrm rot="3600000">
            <a:off x="7849027" y="6538874"/>
            <a:ext cx="175931" cy="71323"/>
          </a:xfrm>
          <a:prstGeom prst="ellipse">
            <a:avLst/>
          </a:prstGeom>
          <a:noFill/>
          <a:ln cap="flat" cmpd="sng" w="19050">
            <a:solidFill>
              <a:srgbClr val="FFC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49" name="Google Shape;349;p10"/>
          <p:cNvSpPr/>
          <p:nvPr/>
        </p:nvSpPr>
        <p:spPr>
          <a:xfrm rot="7200000">
            <a:off x="7849027" y="6538874"/>
            <a:ext cx="175931" cy="71323"/>
          </a:xfrm>
          <a:prstGeom prst="ellipse">
            <a:avLst/>
          </a:prstGeom>
          <a:noFill/>
          <a:ln cap="flat" cmpd="sng" w="19050">
            <a:solidFill>
              <a:srgbClr val="FFC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50" name="Google Shape;350;p10"/>
          <p:cNvSpPr/>
          <p:nvPr/>
        </p:nvSpPr>
        <p:spPr>
          <a:xfrm>
            <a:off x="7917972" y="6555516"/>
            <a:ext cx="38039" cy="38039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51" name="Google Shape;351;p10"/>
          <p:cNvSpPr/>
          <p:nvPr/>
        </p:nvSpPr>
        <p:spPr>
          <a:xfrm>
            <a:off x="8129016" y="6409944"/>
            <a:ext cx="1737360" cy="32918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A9BEDA"/>
              </a:buClr>
              <a:buSzPts val="1000"/>
              <a:buFont typeface="Calibri"/>
              <a:buNone/>
            </a:pPr>
            <a:r>
              <a:rPr lang="en-US" sz="1000">
                <a:solidFill>
                  <a:srgbClr val="A9BEDA"/>
                </a:solidFill>
                <a:latin typeface="Calibri"/>
                <a:ea typeface="Calibri"/>
                <a:cs typeface="Calibri"/>
                <a:sym typeface="Calibri"/>
              </a:rPr>
              <a:t>Quantum computer</a:t>
            </a:r>
            <a:endParaRPr sz="10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2" name="Google Shape;352;p10"/>
          <p:cNvSpPr/>
          <p:nvPr/>
        </p:nvSpPr>
        <p:spPr>
          <a:xfrm>
            <a:off x="2301094" y="3980397"/>
            <a:ext cx="1024128" cy="18288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Calibri"/>
              <a:buNone/>
            </a:pPr>
            <a:r>
              <a:rPr lang="en-US"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Data</a:t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3" name="Google Shape;353;p10"/>
          <p:cNvSpPr/>
          <p:nvPr/>
        </p:nvSpPr>
        <p:spPr>
          <a:xfrm>
            <a:off x="3291839" y="3980397"/>
            <a:ext cx="1024128" cy="18288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Calibri"/>
              <a:buNone/>
            </a:pPr>
            <a:r>
              <a:rPr lang="en-US"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Quantum</a:t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4" name="Google Shape;354;p10"/>
          <p:cNvSpPr/>
          <p:nvPr/>
        </p:nvSpPr>
        <p:spPr>
          <a:xfrm>
            <a:off x="6233523" y="3980398"/>
            <a:ext cx="1024128" cy="18288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Calibri"/>
              <a:buNone/>
            </a:pPr>
            <a:r>
              <a:rPr lang="en-US"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New data</a:t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5" name="Google Shape;355;p10"/>
          <p:cNvSpPr/>
          <p:nvPr/>
        </p:nvSpPr>
        <p:spPr>
          <a:xfrm>
            <a:off x="7305038" y="3980396"/>
            <a:ext cx="1024128" cy="18288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Calibri"/>
              <a:buNone/>
            </a:pPr>
            <a:r>
              <a:rPr lang="en-US"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Quantum</a:t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6" name="Google Shape;356;p10"/>
          <p:cNvSpPr/>
          <p:nvPr/>
        </p:nvSpPr>
        <p:spPr>
          <a:xfrm>
            <a:off x="9870003" y="1539094"/>
            <a:ext cx="1868134" cy="100076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en-US" sz="2000">
                <a:solidFill>
                  <a:srgbClr val="1F497D"/>
                </a:solidFill>
                <a:latin typeface="Calibri"/>
                <a:ea typeface="Calibri"/>
                <a:cs typeface="Calibri"/>
                <a:sym typeface="Calibri"/>
              </a:rPr>
              <a:t>Quantum Computer Needed Never</a:t>
            </a:r>
            <a:endParaRPr b="1" i="1" sz="2000">
              <a:solidFill>
                <a:srgbClr val="1F497D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7" name="Google Shape;357;p10"/>
          <p:cNvSpPr txBox="1"/>
          <p:nvPr/>
        </p:nvSpPr>
        <p:spPr>
          <a:xfrm>
            <a:off x="3178865" y="5871343"/>
            <a:ext cx="4880112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rgbClr val="FFC000"/>
                </a:solidFill>
                <a:latin typeface="Calibri"/>
                <a:ea typeface="Calibri"/>
                <a:cs typeface="Calibri"/>
                <a:sym typeface="Calibri"/>
              </a:rPr>
              <a:t>Potentially Improved efficiency and accuracy!</a:t>
            </a:r>
            <a:endParaRPr/>
          </a:p>
        </p:txBody>
      </p:sp>
      <p:sp>
        <p:nvSpPr>
          <p:cNvPr id="358" name="Google Shape;358;p10"/>
          <p:cNvSpPr txBox="1"/>
          <p:nvPr/>
        </p:nvSpPr>
        <p:spPr>
          <a:xfrm>
            <a:off x="4205907" y="4123713"/>
            <a:ext cx="2246244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rgbClr val="FFC000"/>
                </a:solidFill>
                <a:latin typeface="Calibri"/>
                <a:ea typeface="Calibri"/>
                <a:cs typeface="Calibri"/>
                <a:sym typeface="Calibri"/>
              </a:rPr>
              <a:t>Improved accuracy</a:t>
            </a:r>
            <a:endParaRPr/>
          </a:p>
        </p:txBody>
      </p:sp>
      <p:sp>
        <p:nvSpPr>
          <p:cNvPr id="359" name="Google Shape;359;p10"/>
          <p:cNvSpPr txBox="1"/>
          <p:nvPr/>
        </p:nvSpPr>
        <p:spPr>
          <a:xfrm>
            <a:off x="4247320" y="2417495"/>
            <a:ext cx="2246244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rgbClr val="FFC000"/>
                </a:solidFill>
                <a:latin typeface="Calibri"/>
                <a:ea typeface="Calibri"/>
                <a:cs typeface="Calibri"/>
                <a:sym typeface="Calibri"/>
              </a:rPr>
              <a:t>Classical baseline</a:t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60" name="Google Shape;360;p10"/>
          <p:cNvSpPr txBox="1"/>
          <p:nvPr>
            <p:ph idx="12" type="sldNum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1F497D"/>
        </a:solidFill>
      </p:bgPr>
    </p:bg>
    <p:spTree>
      <p:nvGrpSpPr>
        <p:cNvPr id="364" name="Shape 3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5" name="Google Shape;365;p11"/>
          <p:cNvSpPr/>
          <p:nvPr/>
        </p:nvSpPr>
        <p:spPr>
          <a:xfrm>
            <a:off x="457200" y="274320"/>
            <a:ext cx="9875520" cy="65836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900"/>
              <a:buFont typeface="Calibri"/>
              <a:buNone/>
            </a:pPr>
            <a:r>
              <a:rPr b="1" lang="en-US" sz="29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Classical Machine Learning</a:t>
            </a:r>
            <a:endParaRPr sz="29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66" name="Google Shape;366;p11"/>
          <p:cNvSpPr/>
          <p:nvPr/>
        </p:nvSpPr>
        <p:spPr>
          <a:xfrm>
            <a:off x="11338560" y="338328"/>
            <a:ext cx="502920" cy="50292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67" name="Google Shape;367;p11"/>
          <p:cNvSpPr/>
          <p:nvPr/>
        </p:nvSpPr>
        <p:spPr>
          <a:xfrm>
            <a:off x="11338560" y="338328"/>
            <a:ext cx="502920" cy="5029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1F497D"/>
              </a:buClr>
              <a:buSzPts val="1300"/>
              <a:buFont typeface="Calibri"/>
              <a:buNone/>
            </a:pPr>
            <a:r>
              <a:rPr b="1" lang="en-US" sz="1300">
                <a:solidFill>
                  <a:srgbClr val="1F497D"/>
                </a:solidFill>
                <a:latin typeface="Calibri"/>
                <a:ea typeface="Calibri"/>
                <a:cs typeface="Calibri"/>
                <a:sym typeface="Calibri"/>
              </a:rPr>
              <a:t>1</a:t>
            </a:r>
            <a:endParaRPr sz="13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68" name="Google Shape;368;p11"/>
          <p:cNvSpPr/>
          <p:nvPr/>
        </p:nvSpPr>
        <p:spPr>
          <a:xfrm>
            <a:off x="457200" y="1024128"/>
            <a:ext cx="5454396" cy="2331720"/>
          </a:xfrm>
          <a:prstGeom prst="roundRect">
            <a:avLst>
              <a:gd fmla="val 3922" name="adj"/>
            </a:avLst>
          </a:prstGeom>
          <a:solidFill>
            <a:srgbClr val="335D91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69" name="Google Shape;369;p11"/>
          <p:cNvSpPr/>
          <p:nvPr/>
        </p:nvSpPr>
        <p:spPr>
          <a:xfrm>
            <a:off x="6277356" y="1024128"/>
            <a:ext cx="5454396" cy="2331720"/>
          </a:xfrm>
          <a:prstGeom prst="roundRect">
            <a:avLst>
              <a:gd fmla="val 3922" name="adj"/>
            </a:avLst>
          </a:prstGeom>
          <a:solidFill>
            <a:srgbClr val="335D91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0" name="Google Shape;370;p11"/>
          <p:cNvSpPr/>
          <p:nvPr/>
        </p:nvSpPr>
        <p:spPr>
          <a:xfrm>
            <a:off x="658368" y="1152144"/>
            <a:ext cx="5088636" cy="25603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C000"/>
              </a:buClr>
              <a:buSzPts val="2000"/>
              <a:buFont typeface="Calibri"/>
              <a:buNone/>
            </a:pPr>
            <a:r>
              <a:rPr b="1" lang="en-US" sz="2000">
                <a:solidFill>
                  <a:srgbClr val="FFC000"/>
                </a:solidFill>
                <a:latin typeface="Calibri"/>
                <a:ea typeface="Calibri"/>
                <a:cs typeface="Calibri"/>
                <a:sym typeface="Calibri"/>
              </a:rPr>
              <a:t>TRAINING</a:t>
            </a:r>
            <a:endParaRPr sz="20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1" name="Google Shape;371;p11"/>
          <p:cNvSpPr/>
          <p:nvPr/>
        </p:nvSpPr>
        <p:spPr>
          <a:xfrm>
            <a:off x="1543050" y="1591056"/>
            <a:ext cx="713232" cy="713232"/>
          </a:xfrm>
          <a:prstGeom prst="ellipse">
            <a:avLst/>
          </a:prstGeom>
          <a:solidFill>
            <a:srgbClr val="FFFFFF"/>
          </a:solidFill>
          <a:ln cap="flat" cmpd="sng" w="22225">
            <a:solidFill>
              <a:srgbClr val="5A6B8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2" name="Google Shape;372;p11"/>
          <p:cNvSpPr/>
          <p:nvPr/>
        </p:nvSpPr>
        <p:spPr>
          <a:xfrm>
            <a:off x="1696395" y="1758666"/>
            <a:ext cx="92720" cy="92720"/>
          </a:xfrm>
          <a:prstGeom prst="ellipse">
            <a:avLst/>
          </a:prstGeom>
          <a:solidFill>
            <a:srgbClr val="5A6B85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3" name="Google Shape;373;p11"/>
          <p:cNvSpPr/>
          <p:nvPr/>
        </p:nvSpPr>
        <p:spPr>
          <a:xfrm>
            <a:off x="1938894" y="1715872"/>
            <a:ext cx="92720" cy="92720"/>
          </a:xfrm>
          <a:prstGeom prst="ellipse">
            <a:avLst/>
          </a:prstGeom>
          <a:solidFill>
            <a:srgbClr val="5A6B85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4" name="Google Shape;374;p11"/>
          <p:cNvSpPr/>
          <p:nvPr/>
        </p:nvSpPr>
        <p:spPr>
          <a:xfrm>
            <a:off x="1796247" y="1936974"/>
            <a:ext cx="92720" cy="92720"/>
          </a:xfrm>
          <a:prstGeom prst="ellipse">
            <a:avLst/>
          </a:prstGeom>
          <a:solidFill>
            <a:srgbClr val="5A6B85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5" name="Google Shape;375;p11"/>
          <p:cNvSpPr/>
          <p:nvPr/>
        </p:nvSpPr>
        <p:spPr>
          <a:xfrm>
            <a:off x="1981688" y="1972635"/>
            <a:ext cx="92720" cy="92720"/>
          </a:xfrm>
          <a:prstGeom prst="ellipse">
            <a:avLst/>
          </a:prstGeom>
          <a:solidFill>
            <a:srgbClr val="5A6B85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6" name="Google Shape;376;p11"/>
          <p:cNvSpPr/>
          <p:nvPr/>
        </p:nvSpPr>
        <p:spPr>
          <a:xfrm>
            <a:off x="1667866" y="1972635"/>
            <a:ext cx="92720" cy="92720"/>
          </a:xfrm>
          <a:prstGeom prst="ellipse">
            <a:avLst/>
          </a:prstGeom>
          <a:solidFill>
            <a:srgbClr val="5A6B85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7" name="Google Shape;377;p11"/>
          <p:cNvSpPr/>
          <p:nvPr/>
        </p:nvSpPr>
        <p:spPr>
          <a:xfrm>
            <a:off x="1215753" y="2408065"/>
            <a:ext cx="1353312" cy="31089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Calibri"/>
              <a:buNone/>
            </a:pPr>
            <a:r>
              <a:rPr lang="en-US"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Training</a:t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Calibri"/>
              <a:buNone/>
            </a:pPr>
            <a:r>
              <a:rPr lang="en-US"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examples</a:t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8" name="Google Shape;378;p11"/>
          <p:cNvSpPr/>
          <p:nvPr/>
        </p:nvSpPr>
        <p:spPr>
          <a:xfrm>
            <a:off x="2256282" y="1828800"/>
            <a:ext cx="310896" cy="237744"/>
          </a:xfrm>
          <a:prstGeom prst="rightArrow">
            <a:avLst>
              <a:gd fmla="val 50000" name="adj1"/>
              <a:gd fmla="val 50000" name="adj2"/>
            </a:avLst>
          </a:prstGeom>
          <a:solidFill>
            <a:srgbClr val="7C97BF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9" name="Google Shape;379;p11"/>
          <p:cNvSpPr/>
          <p:nvPr/>
        </p:nvSpPr>
        <p:spPr>
          <a:xfrm>
            <a:off x="2567178" y="1591056"/>
            <a:ext cx="713232" cy="713232"/>
          </a:xfrm>
          <a:prstGeom prst="ellipse">
            <a:avLst/>
          </a:prstGeom>
          <a:solidFill>
            <a:srgbClr val="FFFFFF"/>
          </a:solidFill>
          <a:ln cap="flat" cmpd="sng" w="22225">
            <a:solidFill>
              <a:srgbClr val="1F497D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80" name="Google Shape;380;p11"/>
          <p:cNvSpPr/>
          <p:nvPr/>
        </p:nvSpPr>
        <p:spPr>
          <a:xfrm>
            <a:off x="2724089" y="1733702"/>
            <a:ext cx="399410" cy="271028"/>
          </a:xfrm>
          <a:prstGeom prst="roundRect">
            <a:avLst>
              <a:gd fmla="val 10121" name="adj"/>
            </a:avLst>
          </a:prstGeom>
          <a:solidFill>
            <a:srgbClr val="1F497D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81" name="Google Shape;381;p11"/>
          <p:cNvSpPr/>
          <p:nvPr/>
        </p:nvSpPr>
        <p:spPr>
          <a:xfrm>
            <a:off x="2873868" y="2004731"/>
            <a:ext cx="99852" cy="71323"/>
          </a:xfrm>
          <a:prstGeom prst="rect">
            <a:avLst/>
          </a:prstGeom>
          <a:solidFill>
            <a:srgbClr val="1F497D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82" name="Google Shape;382;p11"/>
          <p:cNvSpPr/>
          <p:nvPr/>
        </p:nvSpPr>
        <p:spPr>
          <a:xfrm>
            <a:off x="2802545" y="2076054"/>
            <a:ext cx="242499" cy="35662"/>
          </a:xfrm>
          <a:prstGeom prst="rect">
            <a:avLst/>
          </a:prstGeom>
          <a:solidFill>
            <a:srgbClr val="1F497D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83" name="Google Shape;383;p11"/>
          <p:cNvSpPr/>
          <p:nvPr/>
        </p:nvSpPr>
        <p:spPr>
          <a:xfrm>
            <a:off x="2247138" y="2408065"/>
            <a:ext cx="1353312" cy="31089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Calibri"/>
              <a:buNone/>
            </a:pPr>
            <a:r>
              <a:rPr lang="en-US"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Ordinary</a:t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Calibri"/>
              <a:buNone/>
            </a:pPr>
            <a:r>
              <a:rPr lang="en-US"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computer</a:t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84" name="Google Shape;384;p11"/>
          <p:cNvSpPr/>
          <p:nvPr/>
        </p:nvSpPr>
        <p:spPr>
          <a:xfrm>
            <a:off x="3280410" y="1828800"/>
            <a:ext cx="310896" cy="237744"/>
          </a:xfrm>
          <a:prstGeom prst="rightArrow">
            <a:avLst>
              <a:gd fmla="val 50000" name="adj1"/>
              <a:gd fmla="val 50000" name="adj2"/>
            </a:avLst>
          </a:prstGeom>
          <a:solidFill>
            <a:srgbClr val="7C97BF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85" name="Google Shape;385;p11"/>
          <p:cNvSpPr/>
          <p:nvPr/>
        </p:nvSpPr>
        <p:spPr>
          <a:xfrm>
            <a:off x="3591306" y="1591056"/>
            <a:ext cx="1234440" cy="713232"/>
          </a:xfrm>
          <a:prstGeom prst="roundRect">
            <a:avLst>
              <a:gd fmla="val 10256" name="adj"/>
            </a:avLst>
          </a:prstGeom>
          <a:solidFill>
            <a:srgbClr val="FFFFFF"/>
          </a:solidFill>
          <a:ln cap="flat" cmpd="sng" w="17775">
            <a:solidFill>
              <a:srgbClr val="1F497D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86" name="Google Shape;386;p11"/>
          <p:cNvSpPr/>
          <p:nvPr/>
        </p:nvSpPr>
        <p:spPr>
          <a:xfrm>
            <a:off x="3591306" y="1591056"/>
            <a:ext cx="1234440" cy="71323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1F497D"/>
              </a:buClr>
              <a:buSzPts val="1800"/>
              <a:buFont typeface="Calibri"/>
              <a:buNone/>
            </a:pPr>
            <a:r>
              <a:rPr b="1" lang="en-US" sz="1800">
                <a:solidFill>
                  <a:srgbClr val="1F497D"/>
                </a:solidFill>
                <a:latin typeface="Calibri"/>
                <a:ea typeface="Calibri"/>
                <a:cs typeface="Calibri"/>
                <a:sym typeface="Calibri"/>
              </a:rPr>
              <a:t>Trained</a:t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1F497D"/>
              </a:buClr>
              <a:buSzPts val="1800"/>
              <a:buFont typeface="Calibri"/>
              <a:buNone/>
            </a:pPr>
            <a:r>
              <a:rPr b="1" lang="en-US" sz="1800">
                <a:solidFill>
                  <a:srgbClr val="1F497D"/>
                </a:solidFill>
                <a:latin typeface="Calibri"/>
                <a:ea typeface="Calibri"/>
                <a:cs typeface="Calibri"/>
                <a:sym typeface="Calibri"/>
              </a:rPr>
              <a:t>Model</a:t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87" name="Google Shape;387;p11"/>
          <p:cNvSpPr/>
          <p:nvPr/>
        </p:nvSpPr>
        <p:spPr>
          <a:xfrm>
            <a:off x="6478524" y="1152144"/>
            <a:ext cx="5088636" cy="25603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C000"/>
              </a:buClr>
              <a:buSzPts val="2000"/>
              <a:buFont typeface="Calibri"/>
              <a:buNone/>
            </a:pPr>
            <a:r>
              <a:rPr b="1" lang="en-US" sz="2000">
                <a:solidFill>
                  <a:srgbClr val="FFC000"/>
                </a:solidFill>
                <a:latin typeface="Calibri"/>
                <a:ea typeface="Calibri"/>
                <a:cs typeface="Calibri"/>
                <a:sym typeface="Calibri"/>
              </a:rPr>
              <a:t>DEPLOYMENT</a:t>
            </a:r>
            <a:endParaRPr sz="20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88" name="Google Shape;388;p11"/>
          <p:cNvSpPr/>
          <p:nvPr/>
        </p:nvSpPr>
        <p:spPr>
          <a:xfrm>
            <a:off x="7363206" y="1591056"/>
            <a:ext cx="713232" cy="713232"/>
          </a:xfrm>
          <a:prstGeom prst="ellipse">
            <a:avLst/>
          </a:prstGeom>
          <a:solidFill>
            <a:srgbClr val="FFFFFF"/>
          </a:solidFill>
          <a:ln cap="flat" cmpd="sng" w="22225">
            <a:solidFill>
              <a:srgbClr val="5A6B8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89" name="Google Shape;389;p11"/>
          <p:cNvSpPr/>
          <p:nvPr/>
        </p:nvSpPr>
        <p:spPr>
          <a:xfrm>
            <a:off x="7516551" y="1758666"/>
            <a:ext cx="92720" cy="92720"/>
          </a:xfrm>
          <a:prstGeom prst="ellipse">
            <a:avLst/>
          </a:prstGeom>
          <a:solidFill>
            <a:srgbClr val="5A6B85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0" name="Google Shape;390;p11"/>
          <p:cNvSpPr/>
          <p:nvPr/>
        </p:nvSpPr>
        <p:spPr>
          <a:xfrm>
            <a:off x="7759050" y="1715872"/>
            <a:ext cx="92720" cy="92720"/>
          </a:xfrm>
          <a:prstGeom prst="ellipse">
            <a:avLst/>
          </a:prstGeom>
          <a:solidFill>
            <a:srgbClr val="5A6B85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1" name="Google Shape;391;p11"/>
          <p:cNvSpPr/>
          <p:nvPr/>
        </p:nvSpPr>
        <p:spPr>
          <a:xfrm>
            <a:off x="7616403" y="1936974"/>
            <a:ext cx="92720" cy="92720"/>
          </a:xfrm>
          <a:prstGeom prst="ellipse">
            <a:avLst/>
          </a:prstGeom>
          <a:solidFill>
            <a:srgbClr val="5A6B85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2" name="Google Shape;392;p11"/>
          <p:cNvSpPr/>
          <p:nvPr/>
        </p:nvSpPr>
        <p:spPr>
          <a:xfrm>
            <a:off x="7801844" y="1972635"/>
            <a:ext cx="92720" cy="92720"/>
          </a:xfrm>
          <a:prstGeom prst="ellipse">
            <a:avLst/>
          </a:prstGeom>
          <a:solidFill>
            <a:srgbClr val="5A6B85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3" name="Google Shape;393;p11"/>
          <p:cNvSpPr/>
          <p:nvPr/>
        </p:nvSpPr>
        <p:spPr>
          <a:xfrm>
            <a:off x="7488022" y="1972635"/>
            <a:ext cx="92720" cy="92720"/>
          </a:xfrm>
          <a:prstGeom prst="ellipse">
            <a:avLst/>
          </a:prstGeom>
          <a:solidFill>
            <a:srgbClr val="5A6B85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4" name="Google Shape;394;p11"/>
          <p:cNvSpPr/>
          <p:nvPr/>
        </p:nvSpPr>
        <p:spPr>
          <a:xfrm>
            <a:off x="7043166" y="2408065"/>
            <a:ext cx="1353312" cy="31089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Calibri"/>
              <a:buNone/>
            </a:pPr>
            <a:r>
              <a:rPr lang="en-US"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New</a:t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Calibri"/>
              <a:buNone/>
            </a:pPr>
            <a:r>
              <a:rPr lang="en-US"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example</a:t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5" name="Google Shape;395;p11"/>
          <p:cNvSpPr/>
          <p:nvPr/>
        </p:nvSpPr>
        <p:spPr>
          <a:xfrm>
            <a:off x="8076438" y="1828800"/>
            <a:ext cx="310896" cy="237744"/>
          </a:xfrm>
          <a:prstGeom prst="rightArrow">
            <a:avLst>
              <a:gd fmla="val 50000" name="adj1"/>
              <a:gd fmla="val 50000" name="adj2"/>
            </a:avLst>
          </a:prstGeom>
          <a:solidFill>
            <a:srgbClr val="7C97BF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6" name="Google Shape;396;p11"/>
          <p:cNvSpPr/>
          <p:nvPr/>
        </p:nvSpPr>
        <p:spPr>
          <a:xfrm>
            <a:off x="8387334" y="1591056"/>
            <a:ext cx="713232" cy="713232"/>
          </a:xfrm>
          <a:prstGeom prst="ellipse">
            <a:avLst/>
          </a:prstGeom>
          <a:solidFill>
            <a:srgbClr val="FFFFFF"/>
          </a:solidFill>
          <a:ln cap="flat" cmpd="sng" w="22225">
            <a:solidFill>
              <a:srgbClr val="1F497D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7" name="Google Shape;397;p11"/>
          <p:cNvSpPr/>
          <p:nvPr/>
        </p:nvSpPr>
        <p:spPr>
          <a:xfrm>
            <a:off x="8544245" y="1733702"/>
            <a:ext cx="399410" cy="271028"/>
          </a:xfrm>
          <a:prstGeom prst="roundRect">
            <a:avLst>
              <a:gd fmla="val 10121" name="adj"/>
            </a:avLst>
          </a:prstGeom>
          <a:solidFill>
            <a:srgbClr val="1F497D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8" name="Google Shape;398;p11"/>
          <p:cNvSpPr/>
          <p:nvPr/>
        </p:nvSpPr>
        <p:spPr>
          <a:xfrm>
            <a:off x="8694024" y="2004731"/>
            <a:ext cx="99852" cy="71323"/>
          </a:xfrm>
          <a:prstGeom prst="rect">
            <a:avLst/>
          </a:prstGeom>
          <a:solidFill>
            <a:srgbClr val="1F497D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9" name="Google Shape;399;p11"/>
          <p:cNvSpPr/>
          <p:nvPr/>
        </p:nvSpPr>
        <p:spPr>
          <a:xfrm>
            <a:off x="8622701" y="2076054"/>
            <a:ext cx="242499" cy="35662"/>
          </a:xfrm>
          <a:prstGeom prst="rect">
            <a:avLst/>
          </a:prstGeom>
          <a:solidFill>
            <a:srgbClr val="1F497D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00" name="Google Shape;400;p11"/>
          <p:cNvSpPr/>
          <p:nvPr/>
        </p:nvSpPr>
        <p:spPr>
          <a:xfrm>
            <a:off x="8067294" y="2408065"/>
            <a:ext cx="1353312" cy="31089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Calibri"/>
              <a:buNone/>
            </a:pPr>
            <a:r>
              <a:rPr lang="en-US"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Ordinary</a:t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Calibri"/>
              <a:buNone/>
            </a:pPr>
            <a:r>
              <a:rPr lang="en-US"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computer</a:t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01" name="Google Shape;401;p11"/>
          <p:cNvSpPr/>
          <p:nvPr/>
        </p:nvSpPr>
        <p:spPr>
          <a:xfrm>
            <a:off x="9100566" y="1828800"/>
            <a:ext cx="310896" cy="237744"/>
          </a:xfrm>
          <a:prstGeom prst="rightArrow">
            <a:avLst>
              <a:gd fmla="val 50000" name="adj1"/>
              <a:gd fmla="val 50000" name="adj2"/>
            </a:avLst>
          </a:prstGeom>
          <a:solidFill>
            <a:srgbClr val="7C97BF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02" name="Google Shape;402;p11"/>
          <p:cNvSpPr/>
          <p:nvPr/>
        </p:nvSpPr>
        <p:spPr>
          <a:xfrm>
            <a:off x="9411462" y="1591056"/>
            <a:ext cx="1234440" cy="713232"/>
          </a:xfrm>
          <a:prstGeom prst="roundRect">
            <a:avLst>
              <a:gd fmla="val 10256" name="adj"/>
            </a:avLst>
          </a:prstGeom>
          <a:solidFill>
            <a:srgbClr val="FFFFFF"/>
          </a:solidFill>
          <a:ln cap="flat" cmpd="sng" w="17775">
            <a:solidFill>
              <a:srgbClr val="1F497D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03" name="Google Shape;403;p11"/>
          <p:cNvSpPr/>
          <p:nvPr/>
        </p:nvSpPr>
        <p:spPr>
          <a:xfrm>
            <a:off x="9411462" y="1591056"/>
            <a:ext cx="1234440" cy="71323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1F497D"/>
              </a:buClr>
              <a:buSzPts val="1800"/>
              <a:buFont typeface="Calibri"/>
              <a:buNone/>
            </a:pPr>
            <a:r>
              <a:rPr b="1" lang="en-US" sz="1800">
                <a:solidFill>
                  <a:srgbClr val="1F497D"/>
                </a:solidFill>
                <a:latin typeface="Calibri"/>
                <a:ea typeface="Calibri"/>
                <a:cs typeface="Calibri"/>
                <a:sym typeface="Calibri"/>
              </a:rPr>
              <a:t>Prediction</a:t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04" name="Google Shape;404;p11"/>
          <p:cNvSpPr/>
          <p:nvPr/>
        </p:nvSpPr>
        <p:spPr>
          <a:xfrm>
            <a:off x="457200" y="3611880"/>
            <a:ext cx="653796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Calibri"/>
              <a:buNone/>
            </a:pPr>
            <a:r>
              <a:rPr b="1" lang="en-US" sz="20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HOW IT WORKS</a:t>
            </a:r>
            <a:endParaRPr sz="20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05" name="Google Shape;405;p11"/>
          <p:cNvSpPr/>
          <p:nvPr/>
        </p:nvSpPr>
        <p:spPr>
          <a:xfrm>
            <a:off x="189186" y="3941064"/>
            <a:ext cx="6805974" cy="227685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>
                <a:solidFill>
                  <a:srgbClr val="EAF0F8"/>
                </a:solidFill>
                <a:latin typeface="Calibri"/>
                <a:ea typeface="Calibri"/>
                <a:cs typeface="Calibri"/>
                <a:sym typeface="Calibri"/>
              </a:rPr>
              <a:t>Learns from labeled data.</a:t>
            </a:r>
            <a:endParaRPr sz="2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12000"/>
              </a:lnSpc>
              <a:spcBef>
                <a:spcPts val="700"/>
              </a:spcBef>
              <a:spcAft>
                <a:spcPts val="0"/>
              </a:spcAft>
              <a:buNone/>
            </a:pPr>
            <a:r>
              <a:rPr lang="en-US" sz="2800">
                <a:solidFill>
                  <a:srgbClr val="EAF0F8"/>
                </a:solidFill>
                <a:latin typeface="Calibri"/>
                <a:ea typeface="Calibri"/>
                <a:cs typeface="Calibri"/>
                <a:sym typeface="Calibri"/>
              </a:rPr>
              <a:t>Serves as the classical baseline that any quantum method must outperform to matter.</a:t>
            </a:r>
            <a:endParaRPr sz="2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06" name="Google Shape;406;p11"/>
          <p:cNvSpPr/>
          <p:nvPr/>
        </p:nvSpPr>
        <p:spPr>
          <a:xfrm>
            <a:off x="7223760" y="3611880"/>
            <a:ext cx="4507992" cy="2606040"/>
          </a:xfrm>
          <a:prstGeom prst="roundRect">
            <a:avLst>
              <a:gd fmla="val 3509" name="adj"/>
            </a:avLst>
          </a:prstGeom>
          <a:solidFill>
            <a:srgbClr val="335D91"/>
          </a:solidFill>
          <a:ln cap="flat" cmpd="sng" w="15875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07" name="Google Shape;407;p11"/>
          <p:cNvSpPr/>
          <p:nvPr/>
        </p:nvSpPr>
        <p:spPr>
          <a:xfrm>
            <a:off x="7479792" y="3794760"/>
            <a:ext cx="3995928" cy="25603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Calibri"/>
              <a:buNone/>
            </a:pPr>
            <a:r>
              <a:rPr b="1" lang="en-US" sz="16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FORMAL FRAMING</a:t>
            </a:r>
            <a:endParaRPr sz="16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08" name="Google Shape;408;p11"/>
          <p:cNvSpPr/>
          <p:nvPr/>
        </p:nvSpPr>
        <p:spPr>
          <a:xfrm>
            <a:off x="7479792" y="4114800"/>
            <a:ext cx="3995928" cy="18745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EAF0F8"/>
              </a:buClr>
              <a:buSzPts val="2200"/>
              <a:buFont typeface="Calibri"/>
              <a:buNone/>
            </a:pPr>
            <a:r>
              <a:rPr i="1" lang="en-US" sz="2200">
                <a:solidFill>
                  <a:srgbClr val="EAF0F8"/>
                </a:solidFill>
                <a:latin typeface="Calibri"/>
                <a:ea typeface="Calibri"/>
                <a:cs typeface="Calibri"/>
                <a:sym typeface="Calibri"/>
              </a:rPr>
              <a:t>In PAC-learning terms: a classical ML algorithm sees examples and outputs a hypothesis h that is correct with high probability.</a:t>
            </a:r>
            <a:endParaRPr sz="22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09" name="Google Shape;409;p11"/>
          <p:cNvSpPr/>
          <p:nvPr/>
        </p:nvSpPr>
        <p:spPr>
          <a:xfrm>
            <a:off x="2606040" y="6455664"/>
            <a:ext cx="237744" cy="237744"/>
          </a:xfrm>
          <a:prstGeom prst="ellipse">
            <a:avLst/>
          </a:prstGeom>
          <a:solidFill>
            <a:srgbClr val="FFFFFF"/>
          </a:solidFill>
          <a:ln cap="flat" cmpd="sng" w="22225">
            <a:solidFill>
              <a:srgbClr val="5A6B8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10" name="Google Shape;410;p11"/>
          <p:cNvSpPr/>
          <p:nvPr/>
        </p:nvSpPr>
        <p:spPr>
          <a:xfrm>
            <a:off x="2657155" y="6511534"/>
            <a:ext cx="30907" cy="30907"/>
          </a:xfrm>
          <a:prstGeom prst="ellipse">
            <a:avLst/>
          </a:prstGeom>
          <a:solidFill>
            <a:srgbClr val="5A6B85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11" name="Google Shape;411;p11"/>
          <p:cNvSpPr/>
          <p:nvPr/>
        </p:nvSpPr>
        <p:spPr>
          <a:xfrm>
            <a:off x="2737988" y="6497269"/>
            <a:ext cx="30907" cy="30907"/>
          </a:xfrm>
          <a:prstGeom prst="ellipse">
            <a:avLst/>
          </a:prstGeom>
          <a:solidFill>
            <a:srgbClr val="5A6B85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12" name="Google Shape;412;p11"/>
          <p:cNvSpPr/>
          <p:nvPr/>
        </p:nvSpPr>
        <p:spPr>
          <a:xfrm>
            <a:off x="2690439" y="6570970"/>
            <a:ext cx="30907" cy="30907"/>
          </a:xfrm>
          <a:prstGeom prst="ellipse">
            <a:avLst/>
          </a:prstGeom>
          <a:solidFill>
            <a:srgbClr val="5A6B85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13" name="Google Shape;413;p11"/>
          <p:cNvSpPr/>
          <p:nvPr/>
        </p:nvSpPr>
        <p:spPr>
          <a:xfrm>
            <a:off x="2752253" y="6582857"/>
            <a:ext cx="30907" cy="30907"/>
          </a:xfrm>
          <a:prstGeom prst="ellipse">
            <a:avLst/>
          </a:prstGeom>
          <a:solidFill>
            <a:srgbClr val="5A6B85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14" name="Google Shape;414;p11"/>
          <p:cNvSpPr/>
          <p:nvPr/>
        </p:nvSpPr>
        <p:spPr>
          <a:xfrm>
            <a:off x="2647645" y="6582857"/>
            <a:ext cx="30907" cy="30907"/>
          </a:xfrm>
          <a:prstGeom prst="ellipse">
            <a:avLst/>
          </a:prstGeom>
          <a:solidFill>
            <a:srgbClr val="5A6B85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15" name="Google Shape;415;p11"/>
          <p:cNvSpPr/>
          <p:nvPr/>
        </p:nvSpPr>
        <p:spPr>
          <a:xfrm>
            <a:off x="2916936" y="6409944"/>
            <a:ext cx="1737360" cy="32918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A9BEDA"/>
              </a:buClr>
              <a:buSzPts val="2000"/>
              <a:buFont typeface="Calibri"/>
              <a:buNone/>
            </a:pPr>
            <a:r>
              <a:rPr lang="en-US" sz="2000">
                <a:solidFill>
                  <a:srgbClr val="A9BEDA"/>
                </a:solidFill>
                <a:latin typeface="Calibri"/>
                <a:ea typeface="Calibri"/>
                <a:cs typeface="Calibri"/>
                <a:sym typeface="Calibri"/>
              </a:rPr>
              <a:t>Data</a:t>
            </a:r>
            <a:endParaRPr sz="20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16" name="Google Shape;416;p11"/>
          <p:cNvSpPr/>
          <p:nvPr/>
        </p:nvSpPr>
        <p:spPr>
          <a:xfrm>
            <a:off x="5212080" y="6455664"/>
            <a:ext cx="237744" cy="237744"/>
          </a:xfrm>
          <a:prstGeom prst="ellipse">
            <a:avLst/>
          </a:prstGeom>
          <a:solidFill>
            <a:srgbClr val="FFFFFF"/>
          </a:solidFill>
          <a:ln cap="flat" cmpd="sng" w="22225">
            <a:solidFill>
              <a:srgbClr val="1F497D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17" name="Google Shape;417;p11"/>
          <p:cNvSpPr/>
          <p:nvPr/>
        </p:nvSpPr>
        <p:spPr>
          <a:xfrm>
            <a:off x="5264384" y="6503213"/>
            <a:ext cx="133137" cy="90343"/>
          </a:xfrm>
          <a:prstGeom prst="roundRect">
            <a:avLst>
              <a:gd fmla="val 30364" name="adj"/>
            </a:avLst>
          </a:prstGeom>
          <a:solidFill>
            <a:srgbClr val="1F497D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18" name="Google Shape;418;p11"/>
          <p:cNvSpPr/>
          <p:nvPr/>
        </p:nvSpPr>
        <p:spPr>
          <a:xfrm>
            <a:off x="5314310" y="6593556"/>
            <a:ext cx="33284" cy="23774"/>
          </a:xfrm>
          <a:prstGeom prst="rect">
            <a:avLst/>
          </a:prstGeom>
          <a:solidFill>
            <a:srgbClr val="1F497D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19" name="Google Shape;419;p11"/>
          <p:cNvSpPr/>
          <p:nvPr/>
        </p:nvSpPr>
        <p:spPr>
          <a:xfrm>
            <a:off x="5290536" y="6617330"/>
            <a:ext cx="80833" cy="11887"/>
          </a:xfrm>
          <a:prstGeom prst="rect">
            <a:avLst/>
          </a:prstGeom>
          <a:solidFill>
            <a:srgbClr val="1F497D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20" name="Google Shape;420;p11"/>
          <p:cNvSpPr/>
          <p:nvPr/>
        </p:nvSpPr>
        <p:spPr>
          <a:xfrm>
            <a:off x="5522976" y="6409944"/>
            <a:ext cx="2057766" cy="32918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A9BEDA"/>
              </a:buClr>
              <a:buSzPts val="2000"/>
              <a:buFont typeface="Calibri"/>
              <a:buNone/>
            </a:pPr>
            <a:r>
              <a:rPr lang="en-US" sz="2000">
                <a:solidFill>
                  <a:srgbClr val="A9BEDA"/>
                </a:solidFill>
                <a:latin typeface="Calibri"/>
                <a:ea typeface="Calibri"/>
                <a:cs typeface="Calibri"/>
                <a:sym typeface="Calibri"/>
              </a:rPr>
              <a:t>Ordinary computer</a:t>
            </a:r>
            <a:endParaRPr sz="20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21" name="Google Shape;421;p11"/>
          <p:cNvSpPr/>
          <p:nvPr/>
        </p:nvSpPr>
        <p:spPr>
          <a:xfrm>
            <a:off x="7818120" y="6455664"/>
            <a:ext cx="237744" cy="237744"/>
          </a:xfrm>
          <a:prstGeom prst="ellipse">
            <a:avLst/>
          </a:prstGeom>
          <a:solidFill>
            <a:srgbClr val="FFFFFF"/>
          </a:solidFill>
          <a:ln cap="flat" cmpd="sng" w="22225">
            <a:solidFill>
              <a:srgbClr val="FFC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22" name="Google Shape;422;p11"/>
          <p:cNvSpPr/>
          <p:nvPr/>
        </p:nvSpPr>
        <p:spPr>
          <a:xfrm>
            <a:off x="7849027" y="6538874"/>
            <a:ext cx="175931" cy="71323"/>
          </a:xfrm>
          <a:prstGeom prst="ellipse">
            <a:avLst/>
          </a:prstGeom>
          <a:noFill/>
          <a:ln cap="flat" cmpd="sng" w="19050">
            <a:solidFill>
              <a:srgbClr val="FFC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23" name="Google Shape;423;p11"/>
          <p:cNvSpPr/>
          <p:nvPr/>
        </p:nvSpPr>
        <p:spPr>
          <a:xfrm rot="3600000">
            <a:off x="7849027" y="6538874"/>
            <a:ext cx="175931" cy="71323"/>
          </a:xfrm>
          <a:prstGeom prst="ellipse">
            <a:avLst/>
          </a:prstGeom>
          <a:noFill/>
          <a:ln cap="flat" cmpd="sng" w="19050">
            <a:solidFill>
              <a:srgbClr val="FFC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24" name="Google Shape;424;p11"/>
          <p:cNvSpPr/>
          <p:nvPr/>
        </p:nvSpPr>
        <p:spPr>
          <a:xfrm rot="7200000">
            <a:off x="7849027" y="6538874"/>
            <a:ext cx="175931" cy="71323"/>
          </a:xfrm>
          <a:prstGeom prst="ellipse">
            <a:avLst/>
          </a:prstGeom>
          <a:noFill/>
          <a:ln cap="flat" cmpd="sng" w="19050">
            <a:solidFill>
              <a:srgbClr val="FFC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25" name="Google Shape;425;p11"/>
          <p:cNvSpPr/>
          <p:nvPr/>
        </p:nvSpPr>
        <p:spPr>
          <a:xfrm>
            <a:off x="7917972" y="6555516"/>
            <a:ext cx="38039" cy="38039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26" name="Google Shape;426;p11"/>
          <p:cNvSpPr/>
          <p:nvPr/>
        </p:nvSpPr>
        <p:spPr>
          <a:xfrm>
            <a:off x="8129016" y="6409944"/>
            <a:ext cx="2516886" cy="32918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A9BEDA"/>
              </a:buClr>
              <a:buSzPts val="2000"/>
              <a:buFont typeface="Calibri"/>
              <a:buNone/>
            </a:pPr>
            <a:r>
              <a:rPr lang="en-US" sz="2000">
                <a:solidFill>
                  <a:srgbClr val="A9BEDA"/>
                </a:solidFill>
                <a:latin typeface="Calibri"/>
                <a:ea typeface="Calibri"/>
                <a:cs typeface="Calibri"/>
                <a:sym typeface="Calibri"/>
              </a:rPr>
              <a:t>Quantum computer</a:t>
            </a:r>
            <a:endParaRPr sz="20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27" name="Google Shape;427;p11"/>
          <p:cNvSpPr txBox="1"/>
          <p:nvPr>
            <p:ph idx="12" type="sldNum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1F497D"/>
        </a:solidFill>
      </p:bgPr>
    </p:bg>
    <p:spTree>
      <p:nvGrpSpPr>
        <p:cNvPr id="431" name="Shape 4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2" name="Google Shape;432;p12"/>
          <p:cNvSpPr/>
          <p:nvPr/>
        </p:nvSpPr>
        <p:spPr>
          <a:xfrm>
            <a:off x="457200" y="274320"/>
            <a:ext cx="9875520" cy="65836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900"/>
              <a:buFont typeface="Calibri"/>
              <a:buNone/>
            </a:pPr>
            <a:r>
              <a:rPr b="1" lang="en-US" sz="29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The Naive Quantum Approach</a:t>
            </a:r>
            <a:endParaRPr sz="29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33" name="Google Shape;433;p12"/>
          <p:cNvSpPr/>
          <p:nvPr/>
        </p:nvSpPr>
        <p:spPr>
          <a:xfrm>
            <a:off x="11338560" y="338328"/>
            <a:ext cx="502920" cy="502920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34" name="Google Shape;434;p12"/>
          <p:cNvSpPr/>
          <p:nvPr/>
        </p:nvSpPr>
        <p:spPr>
          <a:xfrm>
            <a:off x="11338560" y="338328"/>
            <a:ext cx="502920" cy="5029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1F497D"/>
              </a:buClr>
              <a:buSzPts val="1300"/>
              <a:buFont typeface="Calibri"/>
              <a:buNone/>
            </a:pPr>
            <a:r>
              <a:rPr b="1" lang="en-US" sz="1300">
                <a:solidFill>
                  <a:srgbClr val="1F497D"/>
                </a:solidFill>
                <a:latin typeface="Calibri"/>
                <a:ea typeface="Calibri"/>
                <a:cs typeface="Calibri"/>
                <a:sym typeface="Calibri"/>
              </a:rPr>
              <a:t>2</a:t>
            </a:r>
            <a:endParaRPr sz="13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35" name="Google Shape;435;p12"/>
          <p:cNvSpPr/>
          <p:nvPr/>
        </p:nvSpPr>
        <p:spPr>
          <a:xfrm>
            <a:off x="457200" y="1024128"/>
            <a:ext cx="5454396" cy="2331720"/>
          </a:xfrm>
          <a:prstGeom prst="roundRect">
            <a:avLst>
              <a:gd fmla="val 3922" name="adj"/>
            </a:avLst>
          </a:prstGeom>
          <a:solidFill>
            <a:srgbClr val="335D91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36" name="Google Shape;436;p12"/>
          <p:cNvSpPr/>
          <p:nvPr/>
        </p:nvSpPr>
        <p:spPr>
          <a:xfrm>
            <a:off x="6277356" y="1024128"/>
            <a:ext cx="5454396" cy="2331720"/>
          </a:xfrm>
          <a:prstGeom prst="roundRect">
            <a:avLst>
              <a:gd fmla="val 3922" name="adj"/>
            </a:avLst>
          </a:prstGeom>
          <a:solidFill>
            <a:srgbClr val="335D91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37" name="Google Shape;437;p12"/>
          <p:cNvSpPr/>
          <p:nvPr/>
        </p:nvSpPr>
        <p:spPr>
          <a:xfrm>
            <a:off x="658368" y="1152144"/>
            <a:ext cx="5088636" cy="25603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C000"/>
              </a:buClr>
              <a:buSzPts val="1200"/>
              <a:buFont typeface="Calibri"/>
              <a:buNone/>
            </a:pPr>
            <a:r>
              <a:rPr b="1" lang="en-US" sz="1200">
                <a:solidFill>
                  <a:srgbClr val="FFC000"/>
                </a:solidFill>
                <a:latin typeface="Calibri"/>
                <a:ea typeface="Calibri"/>
                <a:cs typeface="Calibri"/>
                <a:sym typeface="Calibri"/>
              </a:rPr>
              <a:t>TRAINING</a:t>
            </a:r>
            <a:endParaRPr sz="12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38" name="Google Shape;438;p12"/>
          <p:cNvSpPr/>
          <p:nvPr/>
        </p:nvSpPr>
        <p:spPr>
          <a:xfrm>
            <a:off x="1543050" y="1591056"/>
            <a:ext cx="713232" cy="713232"/>
          </a:xfrm>
          <a:prstGeom prst="ellipse">
            <a:avLst/>
          </a:prstGeom>
          <a:solidFill>
            <a:srgbClr val="FFFFFF"/>
          </a:solidFill>
          <a:ln cap="flat" cmpd="sng" w="22225">
            <a:solidFill>
              <a:srgbClr val="5A6B8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39" name="Google Shape;439;p12"/>
          <p:cNvSpPr/>
          <p:nvPr/>
        </p:nvSpPr>
        <p:spPr>
          <a:xfrm>
            <a:off x="1696395" y="1758666"/>
            <a:ext cx="92720" cy="92720"/>
          </a:xfrm>
          <a:prstGeom prst="ellipse">
            <a:avLst/>
          </a:prstGeom>
          <a:solidFill>
            <a:srgbClr val="5A6B85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40" name="Google Shape;440;p12"/>
          <p:cNvSpPr/>
          <p:nvPr/>
        </p:nvSpPr>
        <p:spPr>
          <a:xfrm>
            <a:off x="1938894" y="1715872"/>
            <a:ext cx="92720" cy="92720"/>
          </a:xfrm>
          <a:prstGeom prst="ellipse">
            <a:avLst/>
          </a:prstGeom>
          <a:solidFill>
            <a:srgbClr val="5A6B85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41" name="Google Shape;441;p12"/>
          <p:cNvSpPr/>
          <p:nvPr/>
        </p:nvSpPr>
        <p:spPr>
          <a:xfrm>
            <a:off x="1796247" y="1936974"/>
            <a:ext cx="92720" cy="92720"/>
          </a:xfrm>
          <a:prstGeom prst="ellipse">
            <a:avLst/>
          </a:prstGeom>
          <a:solidFill>
            <a:srgbClr val="5A6B85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42" name="Google Shape;442;p12"/>
          <p:cNvSpPr/>
          <p:nvPr/>
        </p:nvSpPr>
        <p:spPr>
          <a:xfrm>
            <a:off x="1981688" y="1972635"/>
            <a:ext cx="92720" cy="92720"/>
          </a:xfrm>
          <a:prstGeom prst="ellipse">
            <a:avLst/>
          </a:prstGeom>
          <a:solidFill>
            <a:srgbClr val="5A6B85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43" name="Google Shape;443;p12"/>
          <p:cNvSpPr/>
          <p:nvPr/>
        </p:nvSpPr>
        <p:spPr>
          <a:xfrm>
            <a:off x="1667866" y="1972635"/>
            <a:ext cx="92720" cy="92720"/>
          </a:xfrm>
          <a:prstGeom prst="ellipse">
            <a:avLst/>
          </a:prstGeom>
          <a:solidFill>
            <a:srgbClr val="5A6B85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44" name="Google Shape;444;p12"/>
          <p:cNvSpPr/>
          <p:nvPr/>
        </p:nvSpPr>
        <p:spPr>
          <a:xfrm>
            <a:off x="1208496" y="2502408"/>
            <a:ext cx="1353312" cy="31089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Calibri"/>
              <a:buNone/>
            </a:pPr>
            <a:r>
              <a:rPr lang="en-US"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Atom-chain</a:t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Calibri"/>
              <a:buNone/>
            </a:pPr>
            <a:r>
              <a:rPr lang="en-US"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settings</a:t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45" name="Google Shape;445;p12"/>
          <p:cNvSpPr/>
          <p:nvPr/>
        </p:nvSpPr>
        <p:spPr>
          <a:xfrm>
            <a:off x="2256282" y="1828800"/>
            <a:ext cx="310896" cy="237744"/>
          </a:xfrm>
          <a:prstGeom prst="rightArrow">
            <a:avLst>
              <a:gd fmla="val 50000" name="adj1"/>
              <a:gd fmla="val 50000" name="adj2"/>
            </a:avLst>
          </a:prstGeom>
          <a:solidFill>
            <a:srgbClr val="7C97BF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46" name="Google Shape;446;p12"/>
          <p:cNvSpPr/>
          <p:nvPr/>
        </p:nvSpPr>
        <p:spPr>
          <a:xfrm>
            <a:off x="2567178" y="1591056"/>
            <a:ext cx="713232" cy="713232"/>
          </a:xfrm>
          <a:prstGeom prst="ellipse">
            <a:avLst/>
          </a:prstGeom>
          <a:solidFill>
            <a:srgbClr val="FFFFFF"/>
          </a:solidFill>
          <a:ln cap="flat" cmpd="sng" w="22225">
            <a:solidFill>
              <a:srgbClr val="FFC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47" name="Google Shape;447;p12"/>
          <p:cNvSpPr/>
          <p:nvPr/>
        </p:nvSpPr>
        <p:spPr>
          <a:xfrm>
            <a:off x="2659898" y="1840687"/>
            <a:ext cx="527792" cy="213970"/>
          </a:xfrm>
          <a:prstGeom prst="ellipse">
            <a:avLst/>
          </a:prstGeom>
          <a:noFill/>
          <a:ln cap="flat" cmpd="sng" w="19050">
            <a:solidFill>
              <a:srgbClr val="FFC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48" name="Google Shape;448;p12"/>
          <p:cNvSpPr/>
          <p:nvPr/>
        </p:nvSpPr>
        <p:spPr>
          <a:xfrm rot="3600000">
            <a:off x="2659898" y="1840687"/>
            <a:ext cx="527792" cy="213970"/>
          </a:xfrm>
          <a:prstGeom prst="ellipse">
            <a:avLst/>
          </a:prstGeom>
          <a:noFill/>
          <a:ln cap="flat" cmpd="sng" w="19050">
            <a:solidFill>
              <a:srgbClr val="FFC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49" name="Google Shape;449;p12"/>
          <p:cNvSpPr/>
          <p:nvPr/>
        </p:nvSpPr>
        <p:spPr>
          <a:xfrm rot="7200000">
            <a:off x="2659898" y="1840687"/>
            <a:ext cx="527792" cy="213970"/>
          </a:xfrm>
          <a:prstGeom prst="ellipse">
            <a:avLst/>
          </a:prstGeom>
          <a:noFill/>
          <a:ln cap="flat" cmpd="sng" w="19050">
            <a:solidFill>
              <a:srgbClr val="FFC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50" name="Google Shape;450;p12"/>
          <p:cNvSpPr/>
          <p:nvPr/>
        </p:nvSpPr>
        <p:spPr>
          <a:xfrm>
            <a:off x="2866735" y="1890613"/>
            <a:ext cx="114117" cy="114117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51" name="Google Shape;451;p12"/>
          <p:cNvSpPr/>
          <p:nvPr/>
        </p:nvSpPr>
        <p:spPr>
          <a:xfrm>
            <a:off x="2305195" y="2502408"/>
            <a:ext cx="1353312" cy="31089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Calibri"/>
              <a:buNone/>
            </a:pPr>
            <a:r>
              <a:rPr lang="en-US"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Quantum</a:t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Calibri"/>
              <a:buNone/>
            </a:pPr>
            <a:r>
              <a:rPr lang="en-US"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computer</a:t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52" name="Google Shape;452;p12"/>
          <p:cNvSpPr/>
          <p:nvPr/>
        </p:nvSpPr>
        <p:spPr>
          <a:xfrm>
            <a:off x="3280410" y="1828800"/>
            <a:ext cx="310896" cy="237744"/>
          </a:xfrm>
          <a:prstGeom prst="rightArrow">
            <a:avLst>
              <a:gd fmla="val 50000" name="adj1"/>
              <a:gd fmla="val 50000" name="adj2"/>
            </a:avLst>
          </a:prstGeom>
          <a:solidFill>
            <a:srgbClr val="7C97BF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53" name="Google Shape;453;p12"/>
          <p:cNvSpPr/>
          <p:nvPr/>
        </p:nvSpPr>
        <p:spPr>
          <a:xfrm>
            <a:off x="3591306" y="1591056"/>
            <a:ext cx="1234440" cy="713232"/>
          </a:xfrm>
          <a:prstGeom prst="roundRect">
            <a:avLst>
              <a:gd fmla="val 10256" name="adj"/>
            </a:avLst>
          </a:prstGeom>
          <a:solidFill>
            <a:srgbClr val="FFFFFF"/>
          </a:solidFill>
          <a:ln cap="flat" cmpd="sng" w="17775">
            <a:solidFill>
              <a:srgbClr val="1F497D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54" name="Google Shape;454;p12"/>
          <p:cNvSpPr/>
          <p:nvPr/>
        </p:nvSpPr>
        <p:spPr>
          <a:xfrm>
            <a:off x="3591306" y="1591056"/>
            <a:ext cx="1234440" cy="71323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1F497D"/>
              </a:buClr>
              <a:buSzPts val="1800"/>
              <a:buFont typeface="Calibri"/>
              <a:buNone/>
            </a:pPr>
            <a:r>
              <a:rPr b="1" lang="en-US" sz="1800">
                <a:solidFill>
                  <a:srgbClr val="1F497D"/>
                </a:solidFill>
                <a:latin typeface="Calibri"/>
                <a:ea typeface="Calibri"/>
                <a:cs typeface="Calibri"/>
                <a:sym typeface="Calibri"/>
              </a:rPr>
              <a:t>Trained</a:t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1F497D"/>
              </a:buClr>
              <a:buSzPts val="1800"/>
              <a:buFont typeface="Calibri"/>
              <a:buNone/>
            </a:pPr>
            <a:r>
              <a:rPr b="1" lang="en-US" sz="1800">
                <a:solidFill>
                  <a:srgbClr val="1F497D"/>
                </a:solidFill>
                <a:latin typeface="Calibri"/>
                <a:ea typeface="Calibri"/>
                <a:cs typeface="Calibri"/>
                <a:sym typeface="Calibri"/>
              </a:rPr>
              <a:t>Model</a:t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55" name="Google Shape;455;p12"/>
          <p:cNvSpPr/>
          <p:nvPr/>
        </p:nvSpPr>
        <p:spPr>
          <a:xfrm>
            <a:off x="6478524" y="1152144"/>
            <a:ext cx="5088636" cy="25603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C000"/>
              </a:buClr>
              <a:buSzPts val="1200"/>
              <a:buFont typeface="Calibri"/>
              <a:buNone/>
            </a:pPr>
            <a:r>
              <a:rPr b="1" lang="en-US" sz="1200">
                <a:solidFill>
                  <a:srgbClr val="FFC000"/>
                </a:solidFill>
                <a:latin typeface="Calibri"/>
                <a:ea typeface="Calibri"/>
                <a:cs typeface="Calibri"/>
                <a:sym typeface="Calibri"/>
              </a:rPr>
              <a:t>DEPLOYMENT</a:t>
            </a:r>
            <a:endParaRPr sz="12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56" name="Google Shape;456;p12"/>
          <p:cNvSpPr/>
          <p:nvPr/>
        </p:nvSpPr>
        <p:spPr>
          <a:xfrm>
            <a:off x="7363206" y="1591056"/>
            <a:ext cx="713232" cy="713232"/>
          </a:xfrm>
          <a:prstGeom prst="ellipse">
            <a:avLst/>
          </a:prstGeom>
          <a:solidFill>
            <a:srgbClr val="FFFFFF"/>
          </a:solidFill>
          <a:ln cap="flat" cmpd="sng" w="22225">
            <a:solidFill>
              <a:srgbClr val="5A6B8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57" name="Google Shape;457;p12"/>
          <p:cNvSpPr/>
          <p:nvPr/>
        </p:nvSpPr>
        <p:spPr>
          <a:xfrm>
            <a:off x="7516551" y="1758666"/>
            <a:ext cx="92720" cy="92720"/>
          </a:xfrm>
          <a:prstGeom prst="ellipse">
            <a:avLst/>
          </a:prstGeom>
          <a:solidFill>
            <a:srgbClr val="5A6B85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58" name="Google Shape;458;p12"/>
          <p:cNvSpPr/>
          <p:nvPr/>
        </p:nvSpPr>
        <p:spPr>
          <a:xfrm>
            <a:off x="7759050" y="1715872"/>
            <a:ext cx="92720" cy="92720"/>
          </a:xfrm>
          <a:prstGeom prst="ellipse">
            <a:avLst/>
          </a:prstGeom>
          <a:solidFill>
            <a:srgbClr val="5A6B85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59" name="Google Shape;459;p12"/>
          <p:cNvSpPr/>
          <p:nvPr/>
        </p:nvSpPr>
        <p:spPr>
          <a:xfrm>
            <a:off x="7616403" y="1936974"/>
            <a:ext cx="92720" cy="92720"/>
          </a:xfrm>
          <a:prstGeom prst="ellipse">
            <a:avLst/>
          </a:prstGeom>
          <a:solidFill>
            <a:srgbClr val="5A6B85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60" name="Google Shape;460;p12"/>
          <p:cNvSpPr/>
          <p:nvPr/>
        </p:nvSpPr>
        <p:spPr>
          <a:xfrm>
            <a:off x="7801844" y="1972635"/>
            <a:ext cx="92720" cy="92720"/>
          </a:xfrm>
          <a:prstGeom prst="ellipse">
            <a:avLst/>
          </a:prstGeom>
          <a:solidFill>
            <a:srgbClr val="5A6B85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61" name="Google Shape;461;p12"/>
          <p:cNvSpPr/>
          <p:nvPr/>
        </p:nvSpPr>
        <p:spPr>
          <a:xfrm>
            <a:off x="7488022" y="1972635"/>
            <a:ext cx="92720" cy="92720"/>
          </a:xfrm>
          <a:prstGeom prst="ellipse">
            <a:avLst/>
          </a:prstGeom>
          <a:solidFill>
            <a:srgbClr val="5A6B85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62" name="Google Shape;462;p12"/>
          <p:cNvSpPr/>
          <p:nvPr/>
        </p:nvSpPr>
        <p:spPr>
          <a:xfrm>
            <a:off x="7028652" y="2662065"/>
            <a:ext cx="1353312" cy="31089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Calibri"/>
              <a:buNone/>
            </a:pPr>
            <a:r>
              <a:rPr lang="en-US"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New atom-chain</a:t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Calibri"/>
              <a:buNone/>
            </a:pPr>
            <a:r>
              <a:rPr lang="en-US"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settings</a:t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63" name="Google Shape;463;p12"/>
          <p:cNvSpPr/>
          <p:nvPr/>
        </p:nvSpPr>
        <p:spPr>
          <a:xfrm>
            <a:off x="8076438" y="1828800"/>
            <a:ext cx="310896" cy="237744"/>
          </a:xfrm>
          <a:prstGeom prst="rightArrow">
            <a:avLst>
              <a:gd fmla="val 50000" name="adj1"/>
              <a:gd fmla="val 50000" name="adj2"/>
            </a:avLst>
          </a:prstGeom>
          <a:solidFill>
            <a:srgbClr val="7C97BF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64" name="Google Shape;464;p12"/>
          <p:cNvSpPr/>
          <p:nvPr/>
        </p:nvSpPr>
        <p:spPr>
          <a:xfrm>
            <a:off x="8387334" y="1591056"/>
            <a:ext cx="713232" cy="713232"/>
          </a:xfrm>
          <a:prstGeom prst="ellipse">
            <a:avLst/>
          </a:prstGeom>
          <a:solidFill>
            <a:srgbClr val="FFFFFF"/>
          </a:solidFill>
          <a:ln cap="flat" cmpd="sng" w="22225">
            <a:solidFill>
              <a:srgbClr val="FFC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65" name="Google Shape;465;p12"/>
          <p:cNvSpPr/>
          <p:nvPr/>
        </p:nvSpPr>
        <p:spPr>
          <a:xfrm>
            <a:off x="8480054" y="1840687"/>
            <a:ext cx="527792" cy="213970"/>
          </a:xfrm>
          <a:prstGeom prst="ellipse">
            <a:avLst/>
          </a:prstGeom>
          <a:noFill/>
          <a:ln cap="flat" cmpd="sng" w="19050">
            <a:solidFill>
              <a:srgbClr val="FFC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66" name="Google Shape;466;p12"/>
          <p:cNvSpPr/>
          <p:nvPr/>
        </p:nvSpPr>
        <p:spPr>
          <a:xfrm rot="3600000">
            <a:off x="8480054" y="1840687"/>
            <a:ext cx="527792" cy="213970"/>
          </a:xfrm>
          <a:prstGeom prst="ellipse">
            <a:avLst/>
          </a:prstGeom>
          <a:noFill/>
          <a:ln cap="flat" cmpd="sng" w="19050">
            <a:solidFill>
              <a:srgbClr val="FFC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67" name="Google Shape;467;p12"/>
          <p:cNvSpPr/>
          <p:nvPr/>
        </p:nvSpPr>
        <p:spPr>
          <a:xfrm rot="7200000">
            <a:off x="8480054" y="1840687"/>
            <a:ext cx="527792" cy="213970"/>
          </a:xfrm>
          <a:prstGeom prst="ellipse">
            <a:avLst/>
          </a:prstGeom>
          <a:noFill/>
          <a:ln cap="flat" cmpd="sng" w="19050">
            <a:solidFill>
              <a:srgbClr val="FFC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68" name="Google Shape;468;p12"/>
          <p:cNvSpPr/>
          <p:nvPr/>
        </p:nvSpPr>
        <p:spPr>
          <a:xfrm>
            <a:off x="8686891" y="1890613"/>
            <a:ext cx="114117" cy="114117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69" name="Google Shape;469;p12"/>
          <p:cNvSpPr/>
          <p:nvPr/>
        </p:nvSpPr>
        <p:spPr>
          <a:xfrm>
            <a:off x="8074551" y="2662065"/>
            <a:ext cx="1353312" cy="31089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Calibri"/>
              <a:buNone/>
            </a:pPr>
            <a:r>
              <a:rPr lang="en-US"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Quantum</a:t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Calibri"/>
              <a:buNone/>
            </a:pPr>
            <a:r>
              <a:rPr lang="en-US"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computer</a:t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70" name="Google Shape;470;p12"/>
          <p:cNvSpPr/>
          <p:nvPr/>
        </p:nvSpPr>
        <p:spPr>
          <a:xfrm>
            <a:off x="9100566" y="1828800"/>
            <a:ext cx="310896" cy="237744"/>
          </a:xfrm>
          <a:prstGeom prst="rightArrow">
            <a:avLst>
              <a:gd fmla="val 50000" name="adj1"/>
              <a:gd fmla="val 50000" name="adj2"/>
            </a:avLst>
          </a:prstGeom>
          <a:solidFill>
            <a:srgbClr val="7C97BF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71" name="Google Shape;471;p12"/>
          <p:cNvSpPr/>
          <p:nvPr/>
        </p:nvSpPr>
        <p:spPr>
          <a:xfrm>
            <a:off x="9411462" y="1591056"/>
            <a:ext cx="1234440" cy="713232"/>
          </a:xfrm>
          <a:prstGeom prst="roundRect">
            <a:avLst>
              <a:gd fmla="val 10256" name="adj"/>
            </a:avLst>
          </a:prstGeom>
          <a:solidFill>
            <a:srgbClr val="FFFFFF"/>
          </a:solidFill>
          <a:ln cap="flat" cmpd="sng" w="17775">
            <a:solidFill>
              <a:srgbClr val="1F497D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72" name="Google Shape;472;p12"/>
          <p:cNvSpPr/>
          <p:nvPr/>
        </p:nvSpPr>
        <p:spPr>
          <a:xfrm>
            <a:off x="9411462" y="1591056"/>
            <a:ext cx="1234440" cy="71323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1F497D"/>
              </a:buClr>
              <a:buSzPts val="1800"/>
              <a:buFont typeface="Calibri"/>
              <a:buNone/>
            </a:pPr>
            <a:r>
              <a:rPr b="1" lang="en-US" sz="1800">
                <a:solidFill>
                  <a:srgbClr val="1F497D"/>
                </a:solidFill>
                <a:latin typeface="Calibri"/>
                <a:ea typeface="Calibri"/>
                <a:cs typeface="Calibri"/>
                <a:sym typeface="Calibri"/>
              </a:rPr>
              <a:t>Prediction</a:t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73" name="Google Shape;473;p12"/>
          <p:cNvSpPr/>
          <p:nvPr/>
        </p:nvSpPr>
        <p:spPr>
          <a:xfrm>
            <a:off x="457200" y="3611880"/>
            <a:ext cx="653796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C000"/>
              </a:buClr>
              <a:buSzPts val="1250"/>
              <a:buFont typeface="Calibri"/>
              <a:buNone/>
            </a:pPr>
            <a:r>
              <a:rPr b="1" lang="en-US" sz="1250">
                <a:solidFill>
                  <a:srgbClr val="FFC000"/>
                </a:solidFill>
                <a:latin typeface="Calibri"/>
                <a:ea typeface="Calibri"/>
                <a:cs typeface="Calibri"/>
                <a:sym typeface="Calibri"/>
              </a:rPr>
              <a:t>HOW IT WORKS</a:t>
            </a:r>
            <a:endParaRPr sz="125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74" name="Google Shape;474;p12"/>
          <p:cNvSpPr/>
          <p:nvPr/>
        </p:nvSpPr>
        <p:spPr>
          <a:xfrm>
            <a:off x="457200" y="3941064"/>
            <a:ext cx="6537960" cy="227685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rgbClr val="EAF0F8"/>
                </a:solidFill>
                <a:latin typeface="Calibri"/>
                <a:ea typeface="Calibri"/>
                <a:cs typeface="Calibri"/>
                <a:sym typeface="Calibri"/>
              </a:rPr>
              <a:t>A quantum feature map turns each input into quantum-derived features.</a:t>
            </a:r>
            <a:endParaRPr sz="20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12000"/>
              </a:lnSpc>
              <a:spcBef>
                <a:spcPts val="70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rgbClr val="EAF0F8"/>
                </a:solidFill>
                <a:latin typeface="Calibri"/>
                <a:ea typeface="Calibri"/>
                <a:cs typeface="Calibri"/>
                <a:sym typeface="Calibri"/>
              </a:rPr>
              <a:t>Recomputed for every new input at deployment.</a:t>
            </a:r>
            <a:endParaRPr sz="20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12000"/>
              </a:lnSpc>
              <a:spcBef>
                <a:spcPts val="70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rgbClr val="EAF0F8"/>
                </a:solidFill>
                <a:latin typeface="Calibri"/>
                <a:ea typeface="Calibri"/>
                <a:cs typeface="Calibri"/>
                <a:sym typeface="Calibri"/>
              </a:rPr>
              <a:t>Because the map must run again for each prediction </a:t>
            </a:r>
            <a:endParaRPr/>
          </a:p>
          <a:p>
            <a:pPr indent="0" lvl="0" marL="0" marR="0" rtl="0" algn="l">
              <a:lnSpc>
                <a:spcPct val="112000"/>
              </a:lnSpc>
              <a:spcBef>
                <a:spcPts val="70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rgbClr val="EAF0F8"/>
                </a:solidFill>
                <a:latin typeface="Calibri"/>
                <a:ea typeface="Calibri"/>
                <a:cs typeface="Calibri"/>
                <a:sym typeface="Calibri"/>
              </a:rPr>
              <a:t>Quantum computer has to stay available indefinitely, not just during training.</a:t>
            </a:r>
            <a:endParaRPr sz="20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75" name="Google Shape;475;p12"/>
          <p:cNvSpPr/>
          <p:nvPr/>
        </p:nvSpPr>
        <p:spPr>
          <a:xfrm>
            <a:off x="7223760" y="3611880"/>
            <a:ext cx="4507992" cy="2606040"/>
          </a:xfrm>
          <a:prstGeom prst="roundRect">
            <a:avLst>
              <a:gd fmla="val 3509" name="adj"/>
            </a:avLst>
          </a:prstGeom>
          <a:solidFill>
            <a:srgbClr val="335D91"/>
          </a:solidFill>
          <a:ln cap="flat" cmpd="sng" w="15875">
            <a:solidFill>
              <a:srgbClr val="FFC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76" name="Google Shape;476;p12"/>
          <p:cNvSpPr/>
          <p:nvPr/>
        </p:nvSpPr>
        <p:spPr>
          <a:xfrm>
            <a:off x="7479792" y="3794760"/>
            <a:ext cx="3995928" cy="25603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C000"/>
              </a:buClr>
              <a:buSzPts val="1100"/>
              <a:buFont typeface="Calibri"/>
              <a:buNone/>
            </a:pPr>
            <a:r>
              <a:rPr b="1" lang="en-US" sz="1100">
                <a:solidFill>
                  <a:srgbClr val="FFC000"/>
                </a:solidFill>
                <a:latin typeface="Calibri"/>
                <a:ea typeface="Calibri"/>
                <a:cs typeface="Calibri"/>
                <a:sym typeface="Calibri"/>
              </a:rPr>
              <a:t>FORMAL FRAMING</a:t>
            </a:r>
            <a:endParaRPr sz="11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77" name="Google Shape;477;p12"/>
          <p:cNvSpPr/>
          <p:nvPr/>
        </p:nvSpPr>
        <p:spPr>
          <a:xfrm>
            <a:off x="7479792" y="4114800"/>
            <a:ext cx="3995928" cy="18745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EAF0F8"/>
              </a:buClr>
              <a:buSzPts val="2000"/>
              <a:buFont typeface="Calibri"/>
              <a:buNone/>
            </a:pPr>
            <a:r>
              <a:rPr i="1" lang="en-US" sz="2000">
                <a:solidFill>
                  <a:srgbClr val="EAF0F8"/>
                </a:solidFill>
                <a:latin typeface="Calibri"/>
                <a:ea typeface="Calibri"/>
                <a:cs typeface="Calibri"/>
                <a:sym typeface="Calibri"/>
              </a:rPr>
              <a:t>The feature map is evaluated at both training and deployment time, so quantum resources are required for the lifetime of the model.</a:t>
            </a:r>
            <a:endParaRPr sz="20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78" name="Google Shape;478;p12"/>
          <p:cNvSpPr/>
          <p:nvPr/>
        </p:nvSpPr>
        <p:spPr>
          <a:xfrm>
            <a:off x="2606040" y="6455664"/>
            <a:ext cx="237744" cy="237744"/>
          </a:xfrm>
          <a:prstGeom prst="ellipse">
            <a:avLst/>
          </a:prstGeom>
          <a:solidFill>
            <a:srgbClr val="FFFFFF"/>
          </a:solidFill>
          <a:ln cap="flat" cmpd="sng" w="22225">
            <a:solidFill>
              <a:srgbClr val="5A6B8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79" name="Google Shape;479;p12"/>
          <p:cNvSpPr/>
          <p:nvPr/>
        </p:nvSpPr>
        <p:spPr>
          <a:xfrm>
            <a:off x="2657155" y="6511534"/>
            <a:ext cx="30907" cy="30907"/>
          </a:xfrm>
          <a:prstGeom prst="ellipse">
            <a:avLst/>
          </a:prstGeom>
          <a:solidFill>
            <a:srgbClr val="5A6B85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80" name="Google Shape;480;p12"/>
          <p:cNvSpPr/>
          <p:nvPr/>
        </p:nvSpPr>
        <p:spPr>
          <a:xfrm>
            <a:off x="2737988" y="6497269"/>
            <a:ext cx="30907" cy="30907"/>
          </a:xfrm>
          <a:prstGeom prst="ellipse">
            <a:avLst/>
          </a:prstGeom>
          <a:solidFill>
            <a:srgbClr val="5A6B85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81" name="Google Shape;481;p12"/>
          <p:cNvSpPr/>
          <p:nvPr/>
        </p:nvSpPr>
        <p:spPr>
          <a:xfrm>
            <a:off x="2690439" y="6570970"/>
            <a:ext cx="30907" cy="30907"/>
          </a:xfrm>
          <a:prstGeom prst="ellipse">
            <a:avLst/>
          </a:prstGeom>
          <a:solidFill>
            <a:srgbClr val="5A6B85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82" name="Google Shape;482;p12"/>
          <p:cNvSpPr/>
          <p:nvPr/>
        </p:nvSpPr>
        <p:spPr>
          <a:xfrm>
            <a:off x="2752253" y="6582857"/>
            <a:ext cx="30907" cy="30907"/>
          </a:xfrm>
          <a:prstGeom prst="ellipse">
            <a:avLst/>
          </a:prstGeom>
          <a:solidFill>
            <a:srgbClr val="5A6B85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83" name="Google Shape;483;p12"/>
          <p:cNvSpPr/>
          <p:nvPr/>
        </p:nvSpPr>
        <p:spPr>
          <a:xfrm>
            <a:off x="2647645" y="6582857"/>
            <a:ext cx="30907" cy="30907"/>
          </a:xfrm>
          <a:prstGeom prst="ellipse">
            <a:avLst/>
          </a:prstGeom>
          <a:solidFill>
            <a:srgbClr val="5A6B85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84" name="Google Shape;484;p12"/>
          <p:cNvSpPr/>
          <p:nvPr/>
        </p:nvSpPr>
        <p:spPr>
          <a:xfrm>
            <a:off x="2916936" y="6409944"/>
            <a:ext cx="1737360" cy="32918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A9BEDA"/>
              </a:buClr>
              <a:buSzPts val="2000"/>
              <a:buFont typeface="Calibri"/>
              <a:buNone/>
            </a:pPr>
            <a:r>
              <a:rPr lang="en-US" sz="2000">
                <a:solidFill>
                  <a:srgbClr val="A9BEDA"/>
                </a:solidFill>
                <a:latin typeface="Calibri"/>
                <a:ea typeface="Calibri"/>
                <a:cs typeface="Calibri"/>
                <a:sym typeface="Calibri"/>
              </a:rPr>
              <a:t>Data</a:t>
            </a:r>
            <a:endParaRPr sz="20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85" name="Google Shape;485;p12"/>
          <p:cNvSpPr/>
          <p:nvPr/>
        </p:nvSpPr>
        <p:spPr>
          <a:xfrm>
            <a:off x="5212080" y="6455664"/>
            <a:ext cx="237744" cy="237744"/>
          </a:xfrm>
          <a:prstGeom prst="ellipse">
            <a:avLst/>
          </a:prstGeom>
          <a:solidFill>
            <a:srgbClr val="FFFFFF"/>
          </a:solidFill>
          <a:ln cap="flat" cmpd="sng" w="22225">
            <a:solidFill>
              <a:srgbClr val="1F497D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86" name="Google Shape;486;p12"/>
          <p:cNvSpPr/>
          <p:nvPr/>
        </p:nvSpPr>
        <p:spPr>
          <a:xfrm>
            <a:off x="5264384" y="6503213"/>
            <a:ext cx="133137" cy="90343"/>
          </a:xfrm>
          <a:prstGeom prst="roundRect">
            <a:avLst>
              <a:gd fmla="val 30364" name="adj"/>
            </a:avLst>
          </a:prstGeom>
          <a:solidFill>
            <a:srgbClr val="1F497D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87" name="Google Shape;487;p12"/>
          <p:cNvSpPr/>
          <p:nvPr/>
        </p:nvSpPr>
        <p:spPr>
          <a:xfrm>
            <a:off x="5314310" y="6593556"/>
            <a:ext cx="33284" cy="23774"/>
          </a:xfrm>
          <a:prstGeom prst="rect">
            <a:avLst/>
          </a:prstGeom>
          <a:solidFill>
            <a:srgbClr val="1F497D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88" name="Google Shape;488;p12"/>
          <p:cNvSpPr/>
          <p:nvPr/>
        </p:nvSpPr>
        <p:spPr>
          <a:xfrm>
            <a:off x="5290536" y="6617330"/>
            <a:ext cx="80833" cy="11887"/>
          </a:xfrm>
          <a:prstGeom prst="rect">
            <a:avLst/>
          </a:prstGeom>
          <a:solidFill>
            <a:srgbClr val="1F497D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89" name="Google Shape;489;p12"/>
          <p:cNvSpPr/>
          <p:nvPr/>
        </p:nvSpPr>
        <p:spPr>
          <a:xfrm>
            <a:off x="5522975" y="6409944"/>
            <a:ext cx="1993575" cy="32918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A9BEDA"/>
              </a:buClr>
              <a:buSzPts val="2000"/>
              <a:buFont typeface="Calibri"/>
              <a:buNone/>
            </a:pPr>
            <a:r>
              <a:rPr lang="en-US" sz="2000">
                <a:solidFill>
                  <a:srgbClr val="A9BEDA"/>
                </a:solidFill>
                <a:latin typeface="Calibri"/>
                <a:ea typeface="Calibri"/>
                <a:cs typeface="Calibri"/>
                <a:sym typeface="Calibri"/>
              </a:rPr>
              <a:t>Ordinary computer</a:t>
            </a:r>
            <a:endParaRPr sz="20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90" name="Google Shape;490;p12"/>
          <p:cNvSpPr/>
          <p:nvPr/>
        </p:nvSpPr>
        <p:spPr>
          <a:xfrm>
            <a:off x="7818120" y="6455664"/>
            <a:ext cx="237744" cy="237744"/>
          </a:xfrm>
          <a:prstGeom prst="ellipse">
            <a:avLst/>
          </a:prstGeom>
          <a:solidFill>
            <a:srgbClr val="FFFFFF"/>
          </a:solidFill>
          <a:ln cap="flat" cmpd="sng" w="22225">
            <a:solidFill>
              <a:srgbClr val="FFC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91" name="Google Shape;491;p12"/>
          <p:cNvSpPr/>
          <p:nvPr/>
        </p:nvSpPr>
        <p:spPr>
          <a:xfrm>
            <a:off x="7849027" y="6538874"/>
            <a:ext cx="175931" cy="71323"/>
          </a:xfrm>
          <a:prstGeom prst="ellipse">
            <a:avLst/>
          </a:prstGeom>
          <a:noFill/>
          <a:ln cap="flat" cmpd="sng" w="19050">
            <a:solidFill>
              <a:srgbClr val="FFC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92" name="Google Shape;492;p12"/>
          <p:cNvSpPr/>
          <p:nvPr/>
        </p:nvSpPr>
        <p:spPr>
          <a:xfrm rot="3600000">
            <a:off x="7849027" y="6538874"/>
            <a:ext cx="175931" cy="71323"/>
          </a:xfrm>
          <a:prstGeom prst="ellipse">
            <a:avLst/>
          </a:prstGeom>
          <a:noFill/>
          <a:ln cap="flat" cmpd="sng" w="19050">
            <a:solidFill>
              <a:srgbClr val="FFC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93" name="Google Shape;493;p12"/>
          <p:cNvSpPr/>
          <p:nvPr/>
        </p:nvSpPr>
        <p:spPr>
          <a:xfrm rot="7200000">
            <a:off x="7849027" y="6538874"/>
            <a:ext cx="175931" cy="71323"/>
          </a:xfrm>
          <a:prstGeom prst="ellipse">
            <a:avLst/>
          </a:prstGeom>
          <a:noFill/>
          <a:ln cap="flat" cmpd="sng" w="19050">
            <a:solidFill>
              <a:srgbClr val="FFC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94" name="Google Shape;494;p12"/>
          <p:cNvSpPr/>
          <p:nvPr/>
        </p:nvSpPr>
        <p:spPr>
          <a:xfrm>
            <a:off x="7917972" y="6555516"/>
            <a:ext cx="38039" cy="38039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95" name="Google Shape;495;p12"/>
          <p:cNvSpPr/>
          <p:nvPr/>
        </p:nvSpPr>
        <p:spPr>
          <a:xfrm>
            <a:off x="8129015" y="6409944"/>
            <a:ext cx="2624843" cy="32918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A9BEDA"/>
              </a:buClr>
              <a:buSzPts val="2000"/>
              <a:buFont typeface="Calibri"/>
              <a:buNone/>
            </a:pPr>
            <a:r>
              <a:rPr lang="en-US" sz="2000">
                <a:solidFill>
                  <a:srgbClr val="A9BEDA"/>
                </a:solidFill>
                <a:latin typeface="Calibri"/>
                <a:ea typeface="Calibri"/>
                <a:cs typeface="Calibri"/>
                <a:sym typeface="Calibri"/>
              </a:rPr>
              <a:t>Quantum computer</a:t>
            </a:r>
            <a:endParaRPr sz="20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96" name="Google Shape;496;p12"/>
          <p:cNvSpPr txBox="1"/>
          <p:nvPr>
            <p:ph idx="12" type="sldNum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1F497D"/>
        </a:solidFill>
      </p:bgPr>
    </p:bg>
    <p:spTree>
      <p:nvGrpSpPr>
        <p:cNvPr id="500" name="Shape 5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" name="Google Shape;501;p13"/>
          <p:cNvSpPr/>
          <p:nvPr/>
        </p:nvSpPr>
        <p:spPr>
          <a:xfrm>
            <a:off x="457200" y="274320"/>
            <a:ext cx="9875520" cy="65836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900"/>
              <a:buFont typeface="Calibri"/>
              <a:buNone/>
            </a:pPr>
            <a:r>
              <a:rPr b="1" lang="en-US" sz="29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LUQPI: Learning Under Quantum Privileged Information</a:t>
            </a:r>
            <a:endParaRPr sz="29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02" name="Google Shape;502;p13"/>
          <p:cNvSpPr/>
          <p:nvPr/>
        </p:nvSpPr>
        <p:spPr>
          <a:xfrm>
            <a:off x="11338560" y="338328"/>
            <a:ext cx="502920" cy="502920"/>
          </a:xfrm>
          <a:prstGeom prst="ellipse">
            <a:avLst/>
          </a:prstGeom>
          <a:solidFill>
            <a:srgbClr val="8FBCE6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03" name="Google Shape;503;p13"/>
          <p:cNvSpPr/>
          <p:nvPr/>
        </p:nvSpPr>
        <p:spPr>
          <a:xfrm>
            <a:off x="11338560" y="338328"/>
            <a:ext cx="502920" cy="5029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1F497D"/>
              </a:buClr>
              <a:buSzPts val="1300"/>
              <a:buFont typeface="Calibri"/>
              <a:buNone/>
            </a:pPr>
            <a:r>
              <a:rPr b="1" lang="en-US" sz="1300">
                <a:solidFill>
                  <a:srgbClr val="1F497D"/>
                </a:solidFill>
                <a:latin typeface="Calibri"/>
                <a:ea typeface="Calibri"/>
                <a:cs typeface="Calibri"/>
                <a:sym typeface="Calibri"/>
              </a:rPr>
              <a:t>3</a:t>
            </a:r>
            <a:endParaRPr sz="13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04" name="Google Shape;504;p13"/>
          <p:cNvSpPr/>
          <p:nvPr/>
        </p:nvSpPr>
        <p:spPr>
          <a:xfrm>
            <a:off x="457200" y="1024128"/>
            <a:ext cx="5454396" cy="2331720"/>
          </a:xfrm>
          <a:prstGeom prst="roundRect">
            <a:avLst>
              <a:gd fmla="val 3922" name="adj"/>
            </a:avLst>
          </a:prstGeom>
          <a:solidFill>
            <a:srgbClr val="335D91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05" name="Google Shape;505;p13"/>
          <p:cNvSpPr/>
          <p:nvPr/>
        </p:nvSpPr>
        <p:spPr>
          <a:xfrm>
            <a:off x="6277356" y="1024128"/>
            <a:ext cx="5454396" cy="2331720"/>
          </a:xfrm>
          <a:prstGeom prst="roundRect">
            <a:avLst>
              <a:gd fmla="val 3922" name="adj"/>
            </a:avLst>
          </a:prstGeom>
          <a:solidFill>
            <a:srgbClr val="335D91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06" name="Google Shape;506;p13"/>
          <p:cNvSpPr/>
          <p:nvPr/>
        </p:nvSpPr>
        <p:spPr>
          <a:xfrm>
            <a:off x="658368" y="1152144"/>
            <a:ext cx="5088636" cy="25603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C000"/>
              </a:buClr>
              <a:buSzPts val="1200"/>
              <a:buFont typeface="Calibri"/>
              <a:buNone/>
            </a:pPr>
            <a:r>
              <a:rPr b="1" lang="en-US" sz="1200">
                <a:solidFill>
                  <a:srgbClr val="FFC000"/>
                </a:solidFill>
                <a:latin typeface="Calibri"/>
                <a:ea typeface="Calibri"/>
                <a:cs typeface="Calibri"/>
                <a:sym typeface="Calibri"/>
              </a:rPr>
              <a:t>TRAINING</a:t>
            </a:r>
            <a:endParaRPr sz="12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07" name="Google Shape;507;p13"/>
          <p:cNvSpPr/>
          <p:nvPr/>
        </p:nvSpPr>
        <p:spPr>
          <a:xfrm>
            <a:off x="1232154" y="1591056"/>
            <a:ext cx="713232" cy="713232"/>
          </a:xfrm>
          <a:prstGeom prst="ellipse">
            <a:avLst/>
          </a:prstGeom>
          <a:solidFill>
            <a:srgbClr val="FFFFFF"/>
          </a:solidFill>
          <a:ln cap="flat" cmpd="sng" w="22225">
            <a:solidFill>
              <a:srgbClr val="5A6B8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08" name="Google Shape;508;p13"/>
          <p:cNvSpPr/>
          <p:nvPr/>
        </p:nvSpPr>
        <p:spPr>
          <a:xfrm>
            <a:off x="1385499" y="1758666"/>
            <a:ext cx="92720" cy="92720"/>
          </a:xfrm>
          <a:prstGeom prst="ellipse">
            <a:avLst/>
          </a:prstGeom>
          <a:solidFill>
            <a:srgbClr val="5A6B85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09" name="Google Shape;509;p13"/>
          <p:cNvSpPr/>
          <p:nvPr/>
        </p:nvSpPr>
        <p:spPr>
          <a:xfrm>
            <a:off x="1627998" y="1715872"/>
            <a:ext cx="92720" cy="92720"/>
          </a:xfrm>
          <a:prstGeom prst="ellipse">
            <a:avLst/>
          </a:prstGeom>
          <a:solidFill>
            <a:srgbClr val="5A6B85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10" name="Google Shape;510;p13"/>
          <p:cNvSpPr/>
          <p:nvPr/>
        </p:nvSpPr>
        <p:spPr>
          <a:xfrm>
            <a:off x="1485351" y="1936974"/>
            <a:ext cx="92720" cy="92720"/>
          </a:xfrm>
          <a:prstGeom prst="ellipse">
            <a:avLst/>
          </a:prstGeom>
          <a:solidFill>
            <a:srgbClr val="5A6B85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11" name="Google Shape;511;p13"/>
          <p:cNvSpPr/>
          <p:nvPr/>
        </p:nvSpPr>
        <p:spPr>
          <a:xfrm>
            <a:off x="1670792" y="1972635"/>
            <a:ext cx="92720" cy="92720"/>
          </a:xfrm>
          <a:prstGeom prst="ellipse">
            <a:avLst/>
          </a:prstGeom>
          <a:solidFill>
            <a:srgbClr val="5A6B85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12" name="Google Shape;512;p13"/>
          <p:cNvSpPr/>
          <p:nvPr/>
        </p:nvSpPr>
        <p:spPr>
          <a:xfrm>
            <a:off x="1356970" y="1972635"/>
            <a:ext cx="92720" cy="92720"/>
          </a:xfrm>
          <a:prstGeom prst="ellipse">
            <a:avLst/>
          </a:prstGeom>
          <a:solidFill>
            <a:srgbClr val="5A6B85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13" name="Google Shape;513;p13"/>
          <p:cNvSpPr/>
          <p:nvPr/>
        </p:nvSpPr>
        <p:spPr>
          <a:xfrm>
            <a:off x="708914" y="2509665"/>
            <a:ext cx="1353312" cy="31089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Calibri"/>
              <a:buNone/>
            </a:pPr>
            <a:r>
              <a:rPr lang="en-US"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Training</a:t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Calibri"/>
              <a:buNone/>
            </a:pPr>
            <a:r>
              <a:rPr lang="en-US"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examples</a:t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14" name="Google Shape;514;p13"/>
          <p:cNvSpPr/>
          <p:nvPr/>
        </p:nvSpPr>
        <p:spPr>
          <a:xfrm>
            <a:off x="1945386" y="1828800"/>
            <a:ext cx="310896" cy="237744"/>
          </a:xfrm>
          <a:prstGeom prst="rightArrow">
            <a:avLst>
              <a:gd fmla="val 50000" name="adj1"/>
              <a:gd fmla="val 50000" name="adj2"/>
            </a:avLst>
          </a:prstGeom>
          <a:solidFill>
            <a:srgbClr val="7C97BF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15" name="Google Shape;515;p13"/>
          <p:cNvSpPr/>
          <p:nvPr/>
        </p:nvSpPr>
        <p:spPr>
          <a:xfrm>
            <a:off x="2256282" y="1664208"/>
            <a:ext cx="566928" cy="566928"/>
          </a:xfrm>
          <a:prstGeom prst="ellipse">
            <a:avLst/>
          </a:prstGeom>
          <a:solidFill>
            <a:srgbClr val="FFFFFF"/>
          </a:solidFill>
          <a:ln cap="flat" cmpd="sng" w="22225">
            <a:solidFill>
              <a:srgbClr val="FFC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16" name="Google Shape;516;p13"/>
          <p:cNvSpPr/>
          <p:nvPr/>
        </p:nvSpPr>
        <p:spPr>
          <a:xfrm>
            <a:off x="2329983" y="1862633"/>
            <a:ext cx="419527" cy="170078"/>
          </a:xfrm>
          <a:prstGeom prst="ellipse">
            <a:avLst/>
          </a:prstGeom>
          <a:noFill/>
          <a:ln cap="flat" cmpd="sng" w="19050">
            <a:solidFill>
              <a:srgbClr val="FFC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17" name="Google Shape;517;p13"/>
          <p:cNvSpPr/>
          <p:nvPr/>
        </p:nvSpPr>
        <p:spPr>
          <a:xfrm rot="3600000">
            <a:off x="2329983" y="1862633"/>
            <a:ext cx="419527" cy="170078"/>
          </a:xfrm>
          <a:prstGeom prst="ellipse">
            <a:avLst/>
          </a:prstGeom>
          <a:noFill/>
          <a:ln cap="flat" cmpd="sng" w="19050">
            <a:solidFill>
              <a:srgbClr val="FFC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18" name="Google Shape;518;p13"/>
          <p:cNvSpPr/>
          <p:nvPr/>
        </p:nvSpPr>
        <p:spPr>
          <a:xfrm rot="7200000">
            <a:off x="2329983" y="1862633"/>
            <a:ext cx="419527" cy="170078"/>
          </a:xfrm>
          <a:prstGeom prst="ellipse">
            <a:avLst/>
          </a:prstGeom>
          <a:noFill/>
          <a:ln cap="flat" cmpd="sng" w="19050">
            <a:solidFill>
              <a:srgbClr val="FFC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19" name="Google Shape;519;p13"/>
          <p:cNvSpPr/>
          <p:nvPr/>
        </p:nvSpPr>
        <p:spPr>
          <a:xfrm>
            <a:off x="2494392" y="1902318"/>
            <a:ext cx="90708" cy="90708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20" name="Google Shape;520;p13"/>
          <p:cNvSpPr/>
          <p:nvPr/>
        </p:nvSpPr>
        <p:spPr>
          <a:xfrm>
            <a:off x="1892699" y="2502408"/>
            <a:ext cx="1207008" cy="31089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Calibri"/>
              <a:buNone/>
            </a:pPr>
            <a:r>
              <a:rPr lang="en-US"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Quantum</a:t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Calibri"/>
              <a:buNone/>
            </a:pPr>
            <a:r>
              <a:rPr lang="en-US"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hints</a:t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21" name="Google Shape;521;p13"/>
          <p:cNvSpPr/>
          <p:nvPr/>
        </p:nvSpPr>
        <p:spPr>
          <a:xfrm>
            <a:off x="2823210" y="1664208"/>
            <a:ext cx="201168" cy="56692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700"/>
              <a:buFont typeface="Calibri"/>
              <a:buNone/>
            </a:pPr>
            <a:r>
              <a:rPr b="1" lang="en-US" sz="17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+</a:t>
            </a:r>
            <a:endParaRPr sz="17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22" name="Google Shape;522;p13"/>
          <p:cNvSpPr/>
          <p:nvPr/>
        </p:nvSpPr>
        <p:spPr>
          <a:xfrm>
            <a:off x="3024378" y="1664208"/>
            <a:ext cx="566928" cy="566928"/>
          </a:xfrm>
          <a:prstGeom prst="ellipse">
            <a:avLst/>
          </a:prstGeom>
          <a:solidFill>
            <a:srgbClr val="FFFFFF"/>
          </a:solidFill>
          <a:ln cap="flat" cmpd="sng" w="22225">
            <a:solidFill>
              <a:srgbClr val="1F497D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23" name="Google Shape;523;p13"/>
          <p:cNvSpPr/>
          <p:nvPr/>
        </p:nvSpPr>
        <p:spPr>
          <a:xfrm>
            <a:off x="3149102" y="1777594"/>
            <a:ext cx="317480" cy="215433"/>
          </a:xfrm>
          <a:prstGeom prst="roundRect">
            <a:avLst>
              <a:gd fmla="val 12733" name="adj"/>
            </a:avLst>
          </a:prstGeom>
          <a:solidFill>
            <a:srgbClr val="1F497D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24" name="Google Shape;524;p13"/>
          <p:cNvSpPr/>
          <p:nvPr/>
        </p:nvSpPr>
        <p:spPr>
          <a:xfrm>
            <a:off x="3268157" y="1993026"/>
            <a:ext cx="79370" cy="56693"/>
          </a:xfrm>
          <a:prstGeom prst="rect">
            <a:avLst/>
          </a:prstGeom>
          <a:solidFill>
            <a:srgbClr val="1F497D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25" name="Google Shape;525;p13"/>
          <p:cNvSpPr/>
          <p:nvPr/>
        </p:nvSpPr>
        <p:spPr>
          <a:xfrm>
            <a:off x="3211464" y="2049719"/>
            <a:ext cx="192756" cy="28346"/>
          </a:xfrm>
          <a:prstGeom prst="rect">
            <a:avLst/>
          </a:prstGeom>
          <a:solidFill>
            <a:srgbClr val="1F497D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26" name="Google Shape;526;p13"/>
          <p:cNvSpPr/>
          <p:nvPr/>
        </p:nvSpPr>
        <p:spPr>
          <a:xfrm>
            <a:off x="2863995" y="2509665"/>
            <a:ext cx="1207008" cy="31089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Calibri"/>
              <a:buNone/>
            </a:pPr>
            <a:r>
              <a:rPr lang="en-US"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Ordinary</a:t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Calibri"/>
              <a:buNone/>
            </a:pPr>
            <a:r>
              <a:rPr lang="en-US"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computer</a:t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27" name="Google Shape;527;p13"/>
          <p:cNvSpPr/>
          <p:nvPr/>
        </p:nvSpPr>
        <p:spPr>
          <a:xfrm>
            <a:off x="3591306" y="1828800"/>
            <a:ext cx="310896" cy="237744"/>
          </a:xfrm>
          <a:prstGeom prst="rightArrow">
            <a:avLst>
              <a:gd fmla="val 50000" name="adj1"/>
              <a:gd fmla="val 50000" name="adj2"/>
            </a:avLst>
          </a:prstGeom>
          <a:solidFill>
            <a:srgbClr val="7C97BF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28" name="Google Shape;528;p13"/>
          <p:cNvSpPr/>
          <p:nvPr/>
        </p:nvSpPr>
        <p:spPr>
          <a:xfrm>
            <a:off x="3902202" y="1591056"/>
            <a:ext cx="1234440" cy="713232"/>
          </a:xfrm>
          <a:prstGeom prst="roundRect">
            <a:avLst>
              <a:gd fmla="val 10256" name="adj"/>
            </a:avLst>
          </a:prstGeom>
          <a:solidFill>
            <a:srgbClr val="FFFFFF"/>
          </a:solidFill>
          <a:ln cap="flat" cmpd="sng" w="17775">
            <a:solidFill>
              <a:srgbClr val="1F497D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29" name="Google Shape;529;p13"/>
          <p:cNvSpPr/>
          <p:nvPr/>
        </p:nvSpPr>
        <p:spPr>
          <a:xfrm>
            <a:off x="3902202" y="1591056"/>
            <a:ext cx="1234440" cy="71323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1F497D"/>
              </a:buClr>
              <a:buSzPts val="1800"/>
              <a:buFont typeface="Calibri"/>
              <a:buNone/>
            </a:pPr>
            <a:r>
              <a:rPr b="1" lang="en-US" sz="1800">
                <a:solidFill>
                  <a:srgbClr val="1F497D"/>
                </a:solidFill>
                <a:latin typeface="Calibri"/>
                <a:ea typeface="Calibri"/>
                <a:cs typeface="Calibri"/>
                <a:sym typeface="Calibri"/>
              </a:rPr>
              <a:t>Trained</a:t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1F497D"/>
              </a:buClr>
              <a:buSzPts val="1800"/>
              <a:buFont typeface="Calibri"/>
              <a:buNone/>
            </a:pPr>
            <a:r>
              <a:rPr b="1" lang="en-US" sz="1800">
                <a:solidFill>
                  <a:srgbClr val="1F497D"/>
                </a:solidFill>
                <a:latin typeface="Calibri"/>
                <a:ea typeface="Calibri"/>
                <a:cs typeface="Calibri"/>
                <a:sym typeface="Calibri"/>
              </a:rPr>
              <a:t>Model</a:t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30" name="Google Shape;530;p13"/>
          <p:cNvSpPr/>
          <p:nvPr/>
        </p:nvSpPr>
        <p:spPr>
          <a:xfrm>
            <a:off x="6478524" y="1152144"/>
            <a:ext cx="5088636" cy="25603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C000"/>
              </a:buClr>
              <a:buSzPts val="1200"/>
              <a:buFont typeface="Calibri"/>
              <a:buNone/>
            </a:pPr>
            <a:r>
              <a:rPr b="1" lang="en-US" sz="1200">
                <a:solidFill>
                  <a:srgbClr val="FFC000"/>
                </a:solidFill>
                <a:latin typeface="Calibri"/>
                <a:ea typeface="Calibri"/>
                <a:cs typeface="Calibri"/>
                <a:sym typeface="Calibri"/>
              </a:rPr>
              <a:t>DEPLOYMENT</a:t>
            </a:r>
            <a:endParaRPr sz="12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31" name="Google Shape;531;p13"/>
          <p:cNvSpPr/>
          <p:nvPr/>
        </p:nvSpPr>
        <p:spPr>
          <a:xfrm>
            <a:off x="7363206" y="1591056"/>
            <a:ext cx="713232" cy="713232"/>
          </a:xfrm>
          <a:prstGeom prst="ellipse">
            <a:avLst/>
          </a:prstGeom>
          <a:solidFill>
            <a:srgbClr val="FFFFFF"/>
          </a:solidFill>
          <a:ln cap="flat" cmpd="sng" w="22225">
            <a:solidFill>
              <a:srgbClr val="5A6B8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32" name="Google Shape;532;p13"/>
          <p:cNvSpPr/>
          <p:nvPr/>
        </p:nvSpPr>
        <p:spPr>
          <a:xfrm>
            <a:off x="7516551" y="1758666"/>
            <a:ext cx="92720" cy="92720"/>
          </a:xfrm>
          <a:prstGeom prst="ellipse">
            <a:avLst/>
          </a:prstGeom>
          <a:solidFill>
            <a:srgbClr val="5A6B85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33" name="Google Shape;533;p13"/>
          <p:cNvSpPr/>
          <p:nvPr/>
        </p:nvSpPr>
        <p:spPr>
          <a:xfrm>
            <a:off x="7759050" y="1715872"/>
            <a:ext cx="92720" cy="92720"/>
          </a:xfrm>
          <a:prstGeom prst="ellipse">
            <a:avLst/>
          </a:prstGeom>
          <a:solidFill>
            <a:srgbClr val="5A6B85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34" name="Google Shape;534;p13"/>
          <p:cNvSpPr/>
          <p:nvPr/>
        </p:nvSpPr>
        <p:spPr>
          <a:xfrm>
            <a:off x="7616403" y="1936974"/>
            <a:ext cx="92720" cy="92720"/>
          </a:xfrm>
          <a:prstGeom prst="ellipse">
            <a:avLst/>
          </a:prstGeom>
          <a:solidFill>
            <a:srgbClr val="5A6B85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35" name="Google Shape;535;p13"/>
          <p:cNvSpPr/>
          <p:nvPr/>
        </p:nvSpPr>
        <p:spPr>
          <a:xfrm>
            <a:off x="7801844" y="1972635"/>
            <a:ext cx="92720" cy="92720"/>
          </a:xfrm>
          <a:prstGeom prst="ellipse">
            <a:avLst/>
          </a:prstGeom>
          <a:solidFill>
            <a:srgbClr val="5A6B85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36" name="Google Shape;536;p13"/>
          <p:cNvSpPr/>
          <p:nvPr/>
        </p:nvSpPr>
        <p:spPr>
          <a:xfrm>
            <a:off x="7488022" y="1972635"/>
            <a:ext cx="92720" cy="92720"/>
          </a:xfrm>
          <a:prstGeom prst="ellipse">
            <a:avLst/>
          </a:prstGeom>
          <a:solidFill>
            <a:srgbClr val="5A6B85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37" name="Google Shape;537;p13"/>
          <p:cNvSpPr/>
          <p:nvPr/>
        </p:nvSpPr>
        <p:spPr>
          <a:xfrm>
            <a:off x="6985109" y="2444351"/>
            <a:ext cx="1353312" cy="31089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Calibri"/>
              <a:buNone/>
            </a:pPr>
            <a:r>
              <a:rPr lang="en-US"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New</a:t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Calibri"/>
              <a:buNone/>
            </a:pPr>
            <a:r>
              <a:rPr lang="en-US"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example</a:t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38" name="Google Shape;538;p13"/>
          <p:cNvSpPr/>
          <p:nvPr/>
        </p:nvSpPr>
        <p:spPr>
          <a:xfrm>
            <a:off x="8076438" y="1828800"/>
            <a:ext cx="310896" cy="237744"/>
          </a:xfrm>
          <a:prstGeom prst="rightArrow">
            <a:avLst>
              <a:gd fmla="val 50000" name="adj1"/>
              <a:gd fmla="val 50000" name="adj2"/>
            </a:avLst>
          </a:prstGeom>
          <a:solidFill>
            <a:srgbClr val="7C97BF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39" name="Google Shape;539;p13"/>
          <p:cNvSpPr/>
          <p:nvPr/>
        </p:nvSpPr>
        <p:spPr>
          <a:xfrm>
            <a:off x="8387334" y="1591056"/>
            <a:ext cx="713232" cy="713232"/>
          </a:xfrm>
          <a:prstGeom prst="ellipse">
            <a:avLst/>
          </a:prstGeom>
          <a:solidFill>
            <a:srgbClr val="FFFFFF"/>
          </a:solidFill>
          <a:ln cap="flat" cmpd="sng" w="22225">
            <a:solidFill>
              <a:srgbClr val="1F497D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40" name="Google Shape;540;p13"/>
          <p:cNvSpPr/>
          <p:nvPr/>
        </p:nvSpPr>
        <p:spPr>
          <a:xfrm>
            <a:off x="8544245" y="1733702"/>
            <a:ext cx="399410" cy="271028"/>
          </a:xfrm>
          <a:prstGeom prst="roundRect">
            <a:avLst>
              <a:gd fmla="val 10121" name="adj"/>
            </a:avLst>
          </a:prstGeom>
          <a:solidFill>
            <a:srgbClr val="1F497D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41" name="Google Shape;541;p13"/>
          <p:cNvSpPr/>
          <p:nvPr/>
        </p:nvSpPr>
        <p:spPr>
          <a:xfrm>
            <a:off x="8694024" y="2004731"/>
            <a:ext cx="99852" cy="71323"/>
          </a:xfrm>
          <a:prstGeom prst="rect">
            <a:avLst/>
          </a:prstGeom>
          <a:solidFill>
            <a:srgbClr val="1F497D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42" name="Google Shape;542;p13"/>
          <p:cNvSpPr/>
          <p:nvPr/>
        </p:nvSpPr>
        <p:spPr>
          <a:xfrm>
            <a:off x="8622701" y="2076054"/>
            <a:ext cx="242499" cy="35662"/>
          </a:xfrm>
          <a:prstGeom prst="rect">
            <a:avLst/>
          </a:prstGeom>
          <a:solidFill>
            <a:srgbClr val="1F497D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43" name="Google Shape;543;p13"/>
          <p:cNvSpPr/>
          <p:nvPr/>
        </p:nvSpPr>
        <p:spPr>
          <a:xfrm>
            <a:off x="8118094" y="2444351"/>
            <a:ext cx="1353312" cy="31089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Calibri"/>
              <a:buNone/>
            </a:pPr>
            <a:r>
              <a:rPr lang="en-US"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Ordinary</a:t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Calibri"/>
              <a:buNone/>
            </a:pPr>
            <a:r>
              <a:rPr lang="en-US"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computer</a:t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44" name="Google Shape;544;p13"/>
          <p:cNvSpPr/>
          <p:nvPr/>
        </p:nvSpPr>
        <p:spPr>
          <a:xfrm>
            <a:off x="9100566" y="1828800"/>
            <a:ext cx="310896" cy="237744"/>
          </a:xfrm>
          <a:prstGeom prst="rightArrow">
            <a:avLst>
              <a:gd fmla="val 50000" name="adj1"/>
              <a:gd fmla="val 50000" name="adj2"/>
            </a:avLst>
          </a:prstGeom>
          <a:solidFill>
            <a:srgbClr val="7C97BF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45" name="Google Shape;545;p13"/>
          <p:cNvSpPr/>
          <p:nvPr/>
        </p:nvSpPr>
        <p:spPr>
          <a:xfrm>
            <a:off x="9411462" y="1591056"/>
            <a:ext cx="1234440" cy="713232"/>
          </a:xfrm>
          <a:prstGeom prst="roundRect">
            <a:avLst>
              <a:gd fmla="val 10256" name="adj"/>
            </a:avLst>
          </a:prstGeom>
          <a:solidFill>
            <a:srgbClr val="FFFFFF"/>
          </a:solidFill>
          <a:ln cap="flat" cmpd="sng" w="17775">
            <a:solidFill>
              <a:srgbClr val="1F497D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46" name="Google Shape;546;p13"/>
          <p:cNvSpPr/>
          <p:nvPr/>
        </p:nvSpPr>
        <p:spPr>
          <a:xfrm>
            <a:off x="9411462" y="1591056"/>
            <a:ext cx="1234440" cy="71323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1F497D"/>
              </a:buClr>
              <a:buSzPts val="1800"/>
              <a:buFont typeface="Calibri"/>
              <a:buNone/>
            </a:pPr>
            <a:r>
              <a:rPr b="1" lang="en-US" sz="1800">
                <a:solidFill>
                  <a:srgbClr val="1F497D"/>
                </a:solidFill>
                <a:latin typeface="Calibri"/>
                <a:ea typeface="Calibri"/>
                <a:cs typeface="Calibri"/>
                <a:sym typeface="Calibri"/>
              </a:rPr>
              <a:t>Prediction</a:t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47" name="Google Shape;547;p13"/>
          <p:cNvSpPr/>
          <p:nvPr/>
        </p:nvSpPr>
        <p:spPr>
          <a:xfrm>
            <a:off x="457200" y="3611880"/>
            <a:ext cx="653796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8FBCE6"/>
              </a:buClr>
              <a:buSzPts val="1600"/>
              <a:buFont typeface="Calibri"/>
              <a:buNone/>
            </a:pPr>
            <a:r>
              <a:rPr b="1" lang="en-US" sz="1600">
                <a:solidFill>
                  <a:srgbClr val="8FBCE6"/>
                </a:solidFill>
                <a:latin typeface="Calibri"/>
                <a:ea typeface="Calibri"/>
                <a:cs typeface="Calibri"/>
                <a:sym typeface="Calibri"/>
              </a:rPr>
              <a:t>HOW IT WORKS</a:t>
            </a:r>
            <a:endParaRPr sz="16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48" name="Google Shape;548;p13"/>
          <p:cNvSpPr/>
          <p:nvPr/>
        </p:nvSpPr>
        <p:spPr>
          <a:xfrm>
            <a:off x="457200" y="3941064"/>
            <a:ext cx="6537960" cy="227685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rgbClr val="EAF0F8"/>
                </a:solidFill>
                <a:latin typeface="Calibri"/>
                <a:ea typeface="Calibri"/>
                <a:cs typeface="Calibri"/>
                <a:sym typeface="Calibri"/>
              </a:rPr>
              <a:t>During training only.</a:t>
            </a:r>
            <a:endParaRPr sz="20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12000"/>
              </a:lnSpc>
              <a:spcBef>
                <a:spcPts val="70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rgbClr val="EAF0F8"/>
                </a:solidFill>
                <a:latin typeface="Calibri"/>
                <a:ea typeface="Calibri"/>
                <a:cs typeface="Calibri"/>
                <a:sym typeface="Calibri"/>
              </a:rPr>
              <a:t>A classical algorithm uses those features to judge which examples are inherently hard to classify, and refines accordingly.</a:t>
            </a:r>
            <a:br>
              <a:rPr lang="en-US" sz="2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n-US" sz="2000">
                <a:solidFill>
                  <a:srgbClr val="EAF0F8"/>
                </a:solidFill>
                <a:latin typeface="Calibri"/>
                <a:ea typeface="Calibri"/>
                <a:cs typeface="Calibri"/>
                <a:sym typeface="Calibri"/>
              </a:rPr>
              <a:t>At deployment, the model uses only the ordinary input. The quantum step is never repeated.</a:t>
            </a:r>
            <a:endParaRPr/>
          </a:p>
          <a:p>
            <a:pPr indent="0" lvl="0" marL="0" marR="0" rtl="0" algn="l">
              <a:lnSpc>
                <a:spcPct val="112000"/>
              </a:lnSpc>
              <a:spcBef>
                <a:spcPts val="70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rgbClr val="EAF0F8"/>
                </a:solidFill>
                <a:latin typeface="Calibri"/>
                <a:ea typeface="Calibri"/>
                <a:cs typeface="Calibri"/>
                <a:sym typeface="Calibri"/>
              </a:rPr>
              <a:t>Requires formal PAC Hardness</a:t>
            </a:r>
            <a:endParaRPr sz="2000">
              <a:solidFill>
                <a:srgbClr val="EAF0F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49" name="Google Shape;549;p13"/>
          <p:cNvSpPr/>
          <p:nvPr/>
        </p:nvSpPr>
        <p:spPr>
          <a:xfrm>
            <a:off x="7223760" y="3611880"/>
            <a:ext cx="4507992" cy="2606040"/>
          </a:xfrm>
          <a:prstGeom prst="roundRect">
            <a:avLst>
              <a:gd fmla="val 3509" name="adj"/>
            </a:avLst>
          </a:prstGeom>
          <a:solidFill>
            <a:srgbClr val="335D91"/>
          </a:solidFill>
          <a:ln cap="flat" cmpd="sng" w="15875">
            <a:solidFill>
              <a:srgbClr val="8FBCE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50" name="Google Shape;550;p13"/>
          <p:cNvSpPr/>
          <p:nvPr/>
        </p:nvSpPr>
        <p:spPr>
          <a:xfrm>
            <a:off x="7479792" y="3794760"/>
            <a:ext cx="3995928" cy="25603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8FBCE6"/>
              </a:buClr>
              <a:buSzPts val="1100"/>
              <a:buFont typeface="Calibri"/>
              <a:buNone/>
            </a:pPr>
            <a:r>
              <a:rPr b="1" lang="en-US" sz="1100">
                <a:solidFill>
                  <a:srgbClr val="8FBCE6"/>
                </a:solidFill>
                <a:latin typeface="Calibri"/>
                <a:ea typeface="Calibri"/>
                <a:cs typeface="Calibri"/>
                <a:sym typeface="Calibri"/>
              </a:rPr>
              <a:t>FORMAL FRAMING</a:t>
            </a:r>
            <a:endParaRPr sz="11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51" name="Google Shape;551;p13"/>
          <p:cNvSpPr/>
          <p:nvPr/>
        </p:nvSpPr>
        <p:spPr>
          <a:xfrm>
            <a:off x="7479792" y="4114800"/>
            <a:ext cx="3995928" cy="18745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EAF0F8"/>
              </a:buClr>
              <a:buSzPts val="2200"/>
              <a:buFont typeface="Calibri"/>
              <a:buNone/>
            </a:pPr>
            <a:r>
              <a:rPr i="1" lang="en-US" sz="2200">
                <a:solidFill>
                  <a:srgbClr val="EAF0F8"/>
                </a:solidFill>
                <a:latin typeface="Calibri"/>
                <a:ea typeface="Calibri"/>
                <a:cs typeface="Calibri"/>
                <a:sym typeface="Calibri"/>
              </a:rPr>
              <a:t>LUQPI adapts “Learning Under Privileged Information” to the quantum setting. Quantum only during training.</a:t>
            </a:r>
            <a:endParaRPr sz="22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52" name="Google Shape;552;p13"/>
          <p:cNvSpPr/>
          <p:nvPr/>
        </p:nvSpPr>
        <p:spPr>
          <a:xfrm>
            <a:off x="3941354" y="6448407"/>
            <a:ext cx="237744" cy="237744"/>
          </a:xfrm>
          <a:prstGeom prst="ellipse">
            <a:avLst/>
          </a:prstGeom>
          <a:solidFill>
            <a:srgbClr val="FFFFFF"/>
          </a:solidFill>
          <a:ln cap="flat" cmpd="sng" w="22225">
            <a:solidFill>
              <a:srgbClr val="5A6B8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53" name="Google Shape;553;p13"/>
          <p:cNvSpPr/>
          <p:nvPr/>
        </p:nvSpPr>
        <p:spPr>
          <a:xfrm>
            <a:off x="3992469" y="6504277"/>
            <a:ext cx="30907" cy="30907"/>
          </a:xfrm>
          <a:prstGeom prst="ellipse">
            <a:avLst/>
          </a:prstGeom>
          <a:solidFill>
            <a:srgbClr val="5A6B85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54" name="Google Shape;554;p13"/>
          <p:cNvSpPr/>
          <p:nvPr/>
        </p:nvSpPr>
        <p:spPr>
          <a:xfrm>
            <a:off x="4073302" y="6490012"/>
            <a:ext cx="30907" cy="30907"/>
          </a:xfrm>
          <a:prstGeom prst="ellipse">
            <a:avLst/>
          </a:prstGeom>
          <a:solidFill>
            <a:srgbClr val="5A6B85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55" name="Google Shape;555;p13"/>
          <p:cNvSpPr/>
          <p:nvPr/>
        </p:nvSpPr>
        <p:spPr>
          <a:xfrm>
            <a:off x="4025753" y="6563713"/>
            <a:ext cx="30907" cy="30907"/>
          </a:xfrm>
          <a:prstGeom prst="ellipse">
            <a:avLst/>
          </a:prstGeom>
          <a:solidFill>
            <a:srgbClr val="5A6B85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56" name="Google Shape;556;p13"/>
          <p:cNvSpPr/>
          <p:nvPr/>
        </p:nvSpPr>
        <p:spPr>
          <a:xfrm>
            <a:off x="4087567" y="6575600"/>
            <a:ext cx="30907" cy="30907"/>
          </a:xfrm>
          <a:prstGeom prst="ellipse">
            <a:avLst/>
          </a:prstGeom>
          <a:solidFill>
            <a:srgbClr val="5A6B85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57" name="Google Shape;557;p13"/>
          <p:cNvSpPr/>
          <p:nvPr/>
        </p:nvSpPr>
        <p:spPr>
          <a:xfrm>
            <a:off x="3982959" y="6575600"/>
            <a:ext cx="30907" cy="30907"/>
          </a:xfrm>
          <a:prstGeom prst="ellipse">
            <a:avLst/>
          </a:prstGeom>
          <a:solidFill>
            <a:srgbClr val="5A6B85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58" name="Google Shape;558;p13"/>
          <p:cNvSpPr/>
          <p:nvPr/>
        </p:nvSpPr>
        <p:spPr>
          <a:xfrm>
            <a:off x="4252250" y="6446229"/>
            <a:ext cx="663303" cy="28564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A9BEDA"/>
              </a:buClr>
              <a:buSzPts val="2000"/>
              <a:buFont typeface="Calibri"/>
              <a:buNone/>
            </a:pPr>
            <a:r>
              <a:rPr lang="en-US" sz="2000">
                <a:solidFill>
                  <a:srgbClr val="A9BEDA"/>
                </a:solidFill>
                <a:latin typeface="Calibri"/>
                <a:ea typeface="Calibri"/>
                <a:cs typeface="Calibri"/>
                <a:sym typeface="Calibri"/>
              </a:rPr>
              <a:t>Data</a:t>
            </a:r>
            <a:endParaRPr sz="20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59" name="Google Shape;559;p13"/>
          <p:cNvSpPr/>
          <p:nvPr/>
        </p:nvSpPr>
        <p:spPr>
          <a:xfrm>
            <a:off x="5212080" y="6455664"/>
            <a:ext cx="237744" cy="237744"/>
          </a:xfrm>
          <a:prstGeom prst="ellipse">
            <a:avLst/>
          </a:prstGeom>
          <a:solidFill>
            <a:srgbClr val="FFFFFF"/>
          </a:solidFill>
          <a:ln cap="flat" cmpd="sng" w="22225">
            <a:solidFill>
              <a:srgbClr val="1F497D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60" name="Google Shape;560;p13"/>
          <p:cNvSpPr/>
          <p:nvPr/>
        </p:nvSpPr>
        <p:spPr>
          <a:xfrm>
            <a:off x="5264384" y="6503213"/>
            <a:ext cx="133137" cy="90343"/>
          </a:xfrm>
          <a:prstGeom prst="roundRect">
            <a:avLst>
              <a:gd fmla="val 30364" name="adj"/>
            </a:avLst>
          </a:prstGeom>
          <a:solidFill>
            <a:srgbClr val="1F497D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61" name="Google Shape;561;p13"/>
          <p:cNvSpPr/>
          <p:nvPr/>
        </p:nvSpPr>
        <p:spPr>
          <a:xfrm>
            <a:off x="5314310" y="6593556"/>
            <a:ext cx="33284" cy="23774"/>
          </a:xfrm>
          <a:prstGeom prst="rect">
            <a:avLst/>
          </a:prstGeom>
          <a:solidFill>
            <a:srgbClr val="1F497D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62" name="Google Shape;562;p13"/>
          <p:cNvSpPr/>
          <p:nvPr/>
        </p:nvSpPr>
        <p:spPr>
          <a:xfrm>
            <a:off x="5290536" y="6617330"/>
            <a:ext cx="80833" cy="11887"/>
          </a:xfrm>
          <a:prstGeom prst="rect">
            <a:avLst/>
          </a:prstGeom>
          <a:solidFill>
            <a:srgbClr val="1F497D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63" name="Google Shape;563;p13"/>
          <p:cNvSpPr/>
          <p:nvPr/>
        </p:nvSpPr>
        <p:spPr>
          <a:xfrm>
            <a:off x="5522975" y="6409944"/>
            <a:ext cx="2093427" cy="32918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A9BEDA"/>
              </a:buClr>
              <a:buSzPts val="2000"/>
              <a:buFont typeface="Calibri"/>
              <a:buNone/>
            </a:pPr>
            <a:r>
              <a:rPr lang="en-US" sz="2000">
                <a:solidFill>
                  <a:srgbClr val="A9BEDA"/>
                </a:solidFill>
                <a:latin typeface="Calibri"/>
                <a:ea typeface="Calibri"/>
                <a:cs typeface="Calibri"/>
                <a:sym typeface="Calibri"/>
              </a:rPr>
              <a:t>Ordinary computer</a:t>
            </a:r>
            <a:endParaRPr sz="20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64" name="Google Shape;564;p13"/>
          <p:cNvSpPr/>
          <p:nvPr/>
        </p:nvSpPr>
        <p:spPr>
          <a:xfrm>
            <a:off x="7818120" y="6455664"/>
            <a:ext cx="237744" cy="237744"/>
          </a:xfrm>
          <a:prstGeom prst="ellipse">
            <a:avLst/>
          </a:prstGeom>
          <a:solidFill>
            <a:srgbClr val="FFFFFF"/>
          </a:solidFill>
          <a:ln cap="flat" cmpd="sng" w="22225">
            <a:solidFill>
              <a:srgbClr val="FFC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65" name="Google Shape;565;p13"/>
          <p:cNvSpPr/>
          <p:nvPr/>
        </p:nvSpPr>
        <p:spPr>
          <a:xfrm>
            <a:off x="7849027" y="6538874"/>
            <a:ext cx="175931" cy="71323"/>
          </a:xfrm>
          <a:prstGeom prst="ellipse">
            <a:avLst/>
          </a:prstGeom>
          <a:noFill/>
          <a:ln cap="flat" cmpd="sng" w="19050">
            <a:solidFill>
              <a:srgbClr val="FFC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66" name="Google Shape;566;p13"/>
          <p:cNvSpPr/>
          <p:nvPr/>
        </p:nvSpPr>
        <p:spPr>
          <a:xfrm rot="3600000">
            <a:off x="7849027" y="6538874"/>
            <a:ext cx="175931" cy="71323"/>
          </a:xfrm>
          <a:prstGeom prst="ellipse">
            <a:avLst/>
          </a:prstGeom>
          <a:noFill/>
          <a:ln cap="flat" cmpd="sng" w="19050">
            <a:solidFill>
              <a:srgbClr val="FFC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67" name="Google Shape;567;p13"/>
          <p:cNvSpPr/>
          <p:nvPr/>
        </p:nvSpPr>
        <p:spPr>
          <a:xfrm rot="7200000">
            <a:off x="7849027" y="6538874"/>
            <a:ext cx="175931" cy="71323"/>
          </a:xfrm>
          <a:prstGeom prst="ellipse">
            <a:avLst/>
          </a:prstGeom>
          <a:noFill/>
          <a:ln cap="flat" cmpd="sng" w="19050">
            <a:solidFill>
              <a:srgbClr val="FFC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68" name="Google Shape;568;p13"/>
          <p:cNvSpPr/>
          <p:nvPr/>
        </p:nvSpPr>
        <p:spPr>
          <a:xfrm>
            <a:off x="7917972" y="6555516"/>
            <a:ext cx="38039" cy="38039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69" name="Google Shape;569;p13"/>
          <p:cNvSpPr/>
          <p:nvPr/>
        </p:nvSpPr>
        <p:spPr>
          <a:xfrm>
            <a:off x="8129016" y="6409944"/>
            <a:ext cx="2315750" cy="32918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A9BEDA"/>
              </a:buClr>
              <a:buSzPts val="2000"/>
              <a:buFont typeface="Calibri"/>
              <a:buNone/>
            </a:pPr>
            <a:r>
              <a:rPr lang="en-US" sz="2000">
                <a:solidFill>
                  <a:srgbClr val="A9BEDA"/>
                </a:solidFill>
                <a:latin typeface="Calibri"/>
                <a:ea typeface="Calibri"/>
                <a:cs typeface="Calibri"/>
                <a:sym typeface="Calibri"/>
              </a:rPr>
              <a:t>Quantum computer</a:t>
            </a:r>
            <a:endParaRPr sz="20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70" name="Google Shape;570;p13"/>
          <p:cNvSpPr txBox="1"/>
          <p:nvPr>
            <p:ph idx="12" type="sldNum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74" name="Shape 5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5" name="Google Shape;575;p14"/>
          <p:cNvSpPr txBox="1"/>
          <p:nvPr/>
        </p:nvSpPr>
        <p:spPr>
          <a:xfrm>
            <a:off x="60836" y="190378"/>
            <a:ext cx="2373271" cy="5847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Evaluation</a:t>
            </a:r>
            <a:endParaRPr/>
          </a:p>
        </p:txBody>
      </p:sp>
      <p:pic>
        <p:nvPicPr>
          <p:cNvPr id="576" name="Google Shape;576;p1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71596" y="2973911"/>
            <a:ext cx="6808688" cy="3748881"/>
          </a:xfrm>
          <a:prstGeom prst="rect">
            <a:avLst/>
          </a:prstGeom>
          <a:noFill/>
          <a:ln>
            <a:noFill/>
          </a:ln>
        </p:spPr>
      </p:pic>
      <p:pic>
        <p:nvPicPr>
          <p:cNvPr id="577" name="Google Shape;577;p1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7355104" y="1"/>
            <a:ext cx="4849775" cy="3142456"/>
          </a:xfrm>
          <a:prstGeom prst="rect">
            <a:avLst/>
          </a:prstGeom>
          <a:noFill/>
          <a:ln>
            <a:noFill/>
          </a:ln>
        </p:spPr>
      </p:pic>
      <p:sp>
        <p:nvSpPr>
          <p:cNvPr id="578" name="Google Shape;578;p14"/>
          <p:cNvSpPr txBox="1"/>
          <p:nvPr/>
        </p:nvSpPr>
        <p:spPr>
          <a:xfrm rot="-5400000">
            <a:off x="-1334132" y="4545114"/>
            <a:ext cx="3272627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AUC: Classic vs Quantum</a:t>
            </a:r>
            <a:endParaRPr/>
          </a:p>
        </p:txBody>
      </p:sp>
      <p:sp>
        <p:nvSpPr>
          <p:cNvPr id="579" name="Google Shape;579;p14"/>
          <p:cNvSpPr txBox="1"/>
          <p:nvPr/>
        </p:nvSpPr>
        <p:spPr>
          <a:xfrm rot="-5400000">
            <a:off x="6215894" y="1188407"/>
            <a:ext cx="1872949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What is AUC?</a:t>
            </a:r>
            <a:endParaRPr/>
          </a:p>
        </p:txBody>
      </p:sp>
      <p:sp>
        <p:nvSpPr>
          <p:cNvPr id="580" name="Google Shape;580;p14"/>
          <p:cNvSpPr txBox="1"/>
          <p:nvPr/>
        </p:nvSpPr>
        <p:spPr>
          <a:xfrm>
            <a:off x="7844812" y="3277495"/>
            <a:ext cx="4446770" cy="193899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Measure Accuracy of 3 types of ML Models:</a:t>
            </a:r>
            <a:endParaRPr/>
          </a:p>
          <a:p>
            <a:pPr indent="-285750" lvl="0" marL="285750" marR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Char char="•"/>
            </a:pPr>
            <a:r>
              <a:rPr lang="en-US" sz="2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Logistic Regression</a:t>
            </a:r>
            <a:endParaRPr/>
          </a:p>
          <a:p>
            <a:pPr indent="-285750" lvl="0" marL="285750" marR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Char char="•"/>
            </a:pPr>
            <a:r>
              <a:rPr lang="en-US" sz="2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Gradient Boosting</a:t>
            </a:r>
            <a:endParaRPr/>
          </a:p>
          <a:p>
            <a:pPr indent="-285750" lvl="0" marL="285750" marR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Char char="•"/>
            </a:pPr>
            <a:r>
              <a:rPr lang="en-US" sz="2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Neural Network</a:t>
            </a:r>
            <a:endParaRPr/>
          </a:p>
        </p:txBody>
      </p:sp>
      <p:sp>
        <p:nvSpPr>
          <p:cNvPr id="581" name="Google Shape;581;p14"/>
          <p:cNvSpPr txBox="1"/>
          <p:nvPr/>
        </p:nvSpPr>
        <p:spPr>
          <a:xfrm>
            <a:off x="231164" y="989193"/>
            <a:ext cx="6375698" cy="138499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How accurately can we predict if flooding (≥0.60m) from Norfolk area storm-track features alone 24 hours before it occurs. </a:t>
            </a:r>
            <a:endParaRPr/>
          </a:p>
        </p:txBody>
      </p:sp>
      <p:sp>
        <p:nvSpPr>
          <p:cNvPr id="582" name="Google Shape;582;p14"/>
          <p:cNvSpPr txBox="1"/>
          <p:nvPr>
            <p:ph idx="12" type="sldNum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86" name="Shape 5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87" name="Google Shape;587;p1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685759" y="1278249"/>
            <a:ext cx="7490845" cy="4794140"/>
          </a:xfrm>
          <a:prstGeom prst="rect">
            <a:avLst/>
          </a:prstGeom>
          <a:noFill/>
          <a:ln>
            <a:noFill/>
          </a:ln>
        </p:spPr>
      </p:pic>
      <p:sp>
        <p:nvSpPr>
          <p:cNvPr id="588" name="Google Shape;588;p15"/>
          <p:cNvSpPr txBox="1"/>
          <p:nvPr/>
        </p:nvSpPr>
        <p:spPr>
          <a:xfrm>
            <a:off x="3837700" y="0"/>
            <a:ext cx="8342648" cy="107721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Average Improvement Provided by Quantum Approach</a:t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89" name="Google Shape;589;p15"/>
          <p:cNvSpPr txBox="1"/>
          <p:nvPr/>
        </p:nvSpPr>
        <p:spPr>
          <a:xfrm rot="-5400000">
            <a:off x="-796696" y="1333231"/>
            <a:ext cx="2639633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From Previous Slide</a:t>
            </a:r>
            <a:endParaRPr/>
          </a:p>
        </p:txBody>
      </p:sp>
      <p:pic>
        <p:nvPicPr>
          <p:cNvPr id="590" name="Google Shape;590;p1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0" y="3128127"/>
            <a:ext cx="4688984" cy="3729873"/>
          </a:xfrm>
          <a:prstGeom prst="rect">
            <a:avLst/>
          </a:prstGeom>
          <a:noFill/>
          <a:ln>
            <a:noFill/>
          </a:ln>
        </p:spPr>
      </p:pic>
      <p:pic>
        <p:nvPicPr>
          <p:cNvPr id="591" name="Google Shape;591;p15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753951" y="0"/>
            <a:ext cx="3074514" cy="3554569"/>
          </a:xfrm>
          <a:prstGeom prst="rect">
            <a:avLst/>
          </a:prstGeom>
          <a:noFill/>
          <a:ln>
            <a:noFill/>
          </a:ln>
        </p:spPr>
      </p:pic>
      <p:sp>
        <p:nvSpPr>
          <p:cNvPr id="592" name="Google Shape;592;p15"/>
          <p:cNvSpPr txBox="1"/>
          <p:nvPr/>
        </p:nvSpPr>
        <p:spPr>
          <a:xfrm>
            <a:off x="-17003" y="3027522"/>
            <a:ext cx="4702762" cy="461665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Cross-folds to see how robust that is</a:t>
            </a:r>
            <a:endParaRPr/>
          </a:p>
        </p:txBody>
      </p:sp>
      <p:sp>
        <p:nvSpPr>
          <p:cNvPr id="593" name="Google Shape;593;p15"/>
          <p:cNvSpPr txBox="1"/>
          <p:nvPr>
            <p:ph idx="12" type="sldNum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1F497D"/>
        </a:solidFill>
      </p:bgPr>
    </p:bg>
    <p:spTree>
      <p:nvGrpSpPr>
        <p:cNvPr id="597" name="Shape 5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8" name="Google Shape;598;p16"/>
          <p:cNvSpPr/>
          <p:nvPr/>
        </p:nvSpPr>
        <p:spPr>
          <a:xfrm>
            <a:off x="457200" y="320040"/>
            <a:ext cx="10515600" cy="685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Calibri"/>
              <a:buNone/>
            </a:pPr>
            <a:r>
              <a:rPr b="1" lang="en-US" sz="32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Key Takeaways</a:t>
            </a:r>
            <a:endParaRPr sz="32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99" name="Google Shape;599;p16"/>
          <p:cNvSpPr/>
          <p:nvPr/>
        </p:nvSpPr>
        <p:spPr>
          <a:xfrm>
            <a:off x="457200" y="960120"/>
            <a:ext cx="10515600" cy="36576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en-US" sz="2000">
                <a:solidFill>
                  <a:srgbClr val="FFC000"/>
                </a:solidFill>
                <a:latin typeface="Calibri"/>
                <a:ea typeface="Calibri"/>
                <a:cs typeface="Calibri"/>
                <a:sym typeface="Calibri"/>
              </a:rPr>
              <a:t>Why this work matters for Norfolk (and other coastal cities)</a:t>
            </a:r>
            <a:endParaRPr sz="20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00" name="Google Shape;600;p16"/>
          <p:cNvSpPr/>
          <p:nvPr/>
        </p:nvSpPr>
        <p:spPr>
          <a:xfrm>
            <a:off x="457200" y="1554480"/>
            <a:ext cx="11274552" cy="1143000"/>
          </a:xfrm>
          <a:prstGeom prst="roundRect">
            <a:avLst>
              <a:gd fmla="val 8000" name="adj"/>
            </a:avLst>
          </a:prstGeom>
          <a:solidFill>
            <a:srgbClr val="335D9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01" name="Google Shape;601;p16"/>
          <p:cNvSpPr/>
          <p:nvPr/>
        </p:nvSpPr>
        <p:spPr>
          <a:xfrm>
            <a:off x="685800" y="1874520"/>
            <a:ext cx="502920" cy="502920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02" name="Google Shape;602;p16"/>
          <p:cNvSpPr/>
          <p:nvPr/>
        </p:nvSpPr>
        <p:spPr>
          <a:xfrm>
            <a:off x="685800" y="1874520"/>
            <a:ext cx="502920" cy="5029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1F497D"/>
              </a:buClr>
              <a:buSzPts val="2000"/>
              <a:buFont typeface="Calibri"/>
              <a:buNone/>
            </a:pPr>
            <a:r>
              <a:rPr b="1" lang="en-US" sz="2000">
                <a:solidFill>
                  <a:srgbClr val="1F497D"/>
                </a:solidFill>
                <a:latin typeface="Calibri"/>
                <a:ea typeface="Calibri"/>
                <a:cs typeface="Calibri"/>
                <a:sym typeface="Calibri"/>
              </a:rPr>
              <a:t>1</a:t>
            </a:r>
            <a:endParaRPr sz="20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03" name="Google Shape;603;p16"/>
          <p:cNvSpPr/>
          <p:nvPr/>
        </p:nvSpPr>
        <p:spPr>
          <a:xfrm>
            <a:off x="1417320" y="1682496"/>
            <a:ext cx="9966960" cy="38404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Calibri"/>
              <a:buNone/>
            </a:pPr>
            <a:r>
              <a:rPr b="1" lang="en-US" sz="20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Norfolk is on the front line of coastal flooding.</a:t>
            </a:r>
            <a:endParaRPr sz="20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04" name="Google Shape;604;p16"/>
          <p:cNvSpPr/>
          <p:nvPr/>
        </p:nvSpPr>
        <p:spPr>
          <a:xfrm>
            <a:off x="1417320" y="2066544"/>
            <a:ext cx="9966960" cy="5486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DCE6F2"/>
              </a:buClr>
              <a:buSzPts val="2000"/>
              <a:buFont typeface="Calibri"/>
              <a:buNone/>
            </a:pPr>
            <a:r>
              <a:rPr lang="en-US" sz="2000">
                <a:solidFill>
                  <a:srgbClr val="DCE6F2"/>
                </a:solidFill>
                <a:latin typeface="Calibri"/>
                <a:ea typeface="Calibri"/>
                <a:cs typeface="Calibri"/>
                <a:sym typeface="Calibri"/>
              </a:rPr>
              <a:t>Rising seas, sinking land, and increasingly powerful storm surges combine to make it one of the most flood-vulnerable cities in the country.</a:t>
            </a:r>
            <a:endParaRPr sz="20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05" name="Google Shape;605;p16"/>
          <p:cNvSpPr/>
          <p:nvPr/>
        </p:nvSpPr>
        <p:spPr>
          <a:xfrm>
            <a:off x="457200" y="2807208"/>
            <a:ext cx="11274552" cy="1143000"/>
          </a:xfrm>
          <a:prstGeom prst="roundRect">
            <a:avLst>
              <a:gd fmla="val 8000" name="adj"/>
            </a:avLst>
          </a:prstGeom>
          <a:solidFill>
            <a:srgbClr val="335D9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06" name="Google Shape;606;p16"/>
          <p:cNvSpPr/>
          <p:nvPr/>
        </p:nvSpPr>
        <p:spPr>
          <a:xfrm>
            <a:off x="685800" y="3127248"/>
            <a:ext cx="502920" cy="502920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07" name="Google Shape;607;p16"/>
          <p:cNvSpPr/>
          <p:nvPr/>
        </p:nvSpPr>
        <p:spPr>
          <a:xfrm>
            <a:off x="685800" y="3127248"/>
            <a:ext cx="502920" cy="5029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1F497D"/>
              </a:buClr>
              <a:buSzPts val="2000"/>
              <a:buFont typeface="Calibri"/>
              <a:buNone/>
            </a:pPr>
            <a:r>
              <a:rPr b="1" lang="en-US" sz="2000">
                <a:solidFill>
                  <a:srgbClr val="1F497D"/>
                </a:solidFill>
                <a:latin typeface="Calibri"/>
                <a:ea typeface="Calibri"/>
                <a:cs typeface="Calibri"/>
                <a:sym typeface="Calibri"/>
              </a:rPr>
              <a:t>2</a:t>
            </a:r>
            <a:endParaRPr sz="20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08" name="Google Shape;608;p16"/>
          <p:cNvSpPr/>
          <p:nvPr/>
        </p:nvSpPr>
        <p:spPr>
          <a:xfrm>
            <a:off x="1417320" y="2935224"/>
            <a:ext cx="9966960" cy="38404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Calibri"/>
              <a:buNone/>
            </a:pPr>
            <a:r>
              <a:rPr b="1" lang="en-US" sz="20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Earlier, more accurate warnings save lives and property.</a:t>
            </a:r>
            <a:endParaRPr sz="20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09" name="Google Shape;609;p16"/>
          <p:cNvSpPr/>
          <p:nvPr/>
        </p:nvSpPr>
        <p:spPr>
          <a:xfrm>
            <a:off x="1417320" y="3319272"/>
            <a:ext cx="9966960" cy="5486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DCE6F2"/>
              </a:buClr>
              <a:buSzPts val="2000"/>
              <a:buFont typeface="Calibri"/>
              <a:buNone/>
            </a:pPr>
            <a:r>
              <a:rPr lang="en-US" sz="2000">
                <a:solidFill>
                  <a:srgbClr val="DCE6F2"/>
                </a:solidFill>
                <a:latin typeface="Calibri"/>
                <a:ea typeface="Calibri"/>
                <a:cs typeface="Calibri"/>
                <a:sym typeface="Calibri"/>
              </a:rPr>
              <a:t>The goal is to predict severe flooding a full 24 hours in advance, using only storm-track data available before landfall.</a:t>
            </a:r>
            <a:endParaRPr sz="20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10" name="Google Shape;610;p16"/>
          <p:cNvSpPr/>
          <p:nvPr/>
        </p:nvSpPr>
        <p:spPr>
          <a:xfrm>
            <a:off x="457200" y="4059936"/>
            <a:ext cx="11274552" cy="1143000"/>
          </a:xfrm>
          <a:prstGeom prst="roundRect">
            <a:avLst>
              <a:gd fmla="val 8000" name="adj"/>
            </a:avLst>
          </a:prstGeom>
          <a:solidFill>
            <a:srgbClr val="335D9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11" name="Google Shape;611;p16"/>
          <p:cNvSpPr/>
          <p:nvPr/>
        </p:nvSpPr>
        <p:spPr>
          <a:xfrm>
            <a:off x="685800" y="4379976"/>
            <a:ext cx="502920" cy="502920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12" name="Google Shape;612;p16"/>
          <p:cNvSpPr/>
          <p:nvPr/>
        </p:nvSpPr>
        <p:spPr>
          <a:xfrm>
            <a:off x="685800" y="4379976"/>
            <a:ext cx="502920" cy="5029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1F497D"/>
              </a:buClr>
              <a:buSzPts val="2000"/>
              <a:buFont typeface="Calibri"/>
              <a:buNone/>
            </a:pPr>
            <a:r>
              <a:rPr b="1" lang="en-US" sz="2000">
                <a:solidFill>
                  <a:srgbClr val="1F497D"/>
                </a:solidFill>
                <a:latin typeface="Calibri"/>
                <a:ea typeface="Calibri"/>
                <a:cs typeface="Calibri"/>
                <a:sym typeface="Calibri"/>
              </a:rPr>
              <a:t>3</a:t>
            </a:r>
            <a:endParaRPr sz="20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13" name="Google Shape;613;p16"/>
          <p:cNvSpPr/>
          <p:nvPr/>
        </p:nvSpPr>
        <p:spPr>
          <a:xfrm>
            <a:off x="1417320" y="4187952"/>
            <a:ext cx="9966960" cy="38404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Calibri"/>
              <a:buNone/>
            </a:pPr>
            <a:r>
              <a:rPr b="1" lang="en-US" sz="20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That lead time is a decision-making tool.</a:t>
            </a:r>
            <a:endParaRPr sz="20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14" name="Google Shape;614;p16"/>
          <p:cNvSpPr/>
          <p:nvPr/>
        </p:nvSpPr>
        <p:spPr>
          <a:xfrm>
            <a:off x="1417320" y="4572000"/>
            <a:ext cx="9966960" cy="5486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DCE6F2"/>
              </a:buClr>
              <a:buSzPts val="2000"/>
              <a:buFont typeface="Calibri"/>
              <a:buNone/>
            </a:pPr>
            <a:r>
              <a:rPr lang="en-US" sz="2000">
                <a:solidFill>
                  <a:srgbClr val="DCE6F2"/>
                </a:solidFill>
                <a:latin typeface="Calibri"/>
                <a:ea typeface="Calibri"/>
                <a:cs typeface="Calibri"/>
                <a:sym typeface="Calibri"/>
              </a:rPr>
              <a:t>More reliable warnings give emergency planners, city officials, and residents more time to evacuate, stage resources, and protect infrastructure.</a:t>
            </a:r>
            <a:endParaRPr sz="20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15" name="Google Shape;615;p16"/>
          <p:cNvSpPr/>
          <p:nvPr/>
        </p:nvSpPr>
        <p:spPr>
          <a:xfrm>
            <a:off x="457200" y="5312664"/>
            <a:ext cx="11274552" cy="1143000"/>
          </a:xfrm>
          <a:prstGeom prst="roundRect">
            <a:avLst>
              <a:gd fmla="val 8000" name="adj"/>
            </a:avLst>
          </a:prstGeom>
          <a:solidFill>
            <a:srgbClr val="335D9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16" name="Google Shape;616;p16"/>
          <p:cNvSpPr/>
          <p:nvPr/>
        </p:nvSpPr>
        <p:spPr>
          <a:xfrm>
            <a:off x="685800" y="5632704"/>
            <a:ext cx="502920" cy="502920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17" name="Google Shape;617;p16"/>
          <p:cNvSpPr/>
          <p:nvPr/>
        </p:nvSpPr>
        <p:spPr>
          <a:xfrm>
            <a:off x="685800" y="5632704"/>
            <a:ext cx="502920" cy="5029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1F497D"/>
              </a:buClr>
              <a:buSzPts val="2000"/>
              <a:buFont typeface="Calibri"/>
              <a:buNone/>
            </a:pPr>
            <a:r>
              <a:rPr b="1" lang="en-US" sz="2000">
                <a:solidFill>
                  <a:srgbClr val="1F497D"/>
                </a:solidFill>
                <a:latin typeface="Calibri"/>
                <a:ea typeface="Calibri"/>
                <a:cs typeface="Calibri"/>
                <a:sym typeface="Calibri"/>
              </a:rPr>
              <a:t>4</a:t>
            </a:r>
            <a:endParaRPr sz="20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18" name="Google Shape;618;p16"/>
          <p:cNvSpPr/>
          <p:nvPr/>
        </p:nvSpPr>
        <p:spPr>
          <a:xfrm>
            <a:off x="1417320" y="5440680"/>
            <a:ext cx="9966960" cy="38404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Calibri"/>
              <a:buNone/>
            </a:pPr>
            <a:r>
              <a:rPr b="1" lang="en-US" sz="20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The approach is validated and ready to build on.</a:t>
            </a:r>
            <a:endParaRPr sz="20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19" name="Google Shape;619;p16"/>
          <p:cNvSpPr/>
          <p:nvPr/>
        </p:nvSpPr>
        <p:spPr>
          <a:xfrm>
            <a:off x="1417320" y="5824728"/>
            <a:ext cx="9966960" cy="5486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DCE6F2"/>
              </a:buClr>
              <a:buSzPts val="2000"/>
              <a:buFont typeface="Calibri"/>
              <a:buNone/>
            </a:pPr>
            <a:r>
              <a:rPr lang="en-US" sz="2000">
                <a:solidFill>
                  <a:srgbClr val="DCE6F2"/>
                </a:solidFill>
                <a:latin typeface="Calibri"/>
                <a:ea typeface="Calibri"/>
                <a:cs typeface="Calibri"/>
                <a:sym typeface="Calibri"/>
              </a:rPr>
              <a:t>Tested through cross-validation and bootstrap analysis, this gives Norfolk — and other flood-prone coastal communities — a practical foundation for better storm preparedness.</a:t>
            </a:r>
            <a:endParaRPr sz="20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20" name="Google Shape;620;p16"/>
          <p:cNvSpPr txBox="1"/>
          <p:nvPr>
            <p:ph idx="12" type="sldNum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24" name="Shape 6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QUESTIONS? I KNOW ONE OF YOU OUT THERE HAS ONE! - Willy Wonka Sarcasm Meme  Meme Generator" id="625" name="Google Shape;625;p17"/>
          <p:cNvPicPr preferRelativeResize="0"/>
          <p:nvPr/>
        </p:nvPicPr>
        <p:blipFill rotWithShape="1">
          <a:blip r:embed="rId3">
            <a:alphaModFix/>
          </a:blip>
          <a:srcRect b="4425" l="0" r="-246" t="0"/>
          <a:stretch/>
        </p:blipFill>
        <p:spPr>
          <a:xfrm>
            <a:off x="3136901" y="1715407"/>
            <a:ext cx="5918214" cy="4704367"/>
          </a:xfrm>
          <a:prstGeom prst="rect">
            <a:avLst/>
          </a:prstGeom>
          <a:noFill/>
          <a:ln>
            <a:noFill/>
          </a:ln>
        </p:spPr>
      </p:pic>
      <p:sp>
        <p:nvSpPr>
          <p:cNvPr id="626" name="Google Shape;626;p17"/>
          <p:cNvSpPr txBox="1"/>
          <p:nvPr/>
        </p:nvSpPr>
        <p:spPr>
          <a:xfrm>
            <a:off x="4755632" y="514889"/>
            <a:ext cx="2679815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THANK YOU!</a:t>
            </a:r>
            <a:endParaRPr sz="36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27" name="Google Shape;627;p17"/>
          <p:cNvSpPr txBox="1"/>
          <p:nvPr>
            <p:ph idx="12" type="sldNum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31" name="Shape 6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2" name="Google Shape;632;p18"/>
          <p:cNvSpPr txBox="1"/>
          <p:nvPr/>
        </p:nvSpPr>
        <p:spPr>
          <a:xfrm>
            <a:off x="264096" y="1098509"/>
            <a:ext cx="11661913" cy="532453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342900" lvl="0" marL="342900" marR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•"/>
            </a:pPr>
            <a:r>
              <a:rPr lang="en-US" sz="2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Ezer, Tal. "Sea level acceleration and variability in the Chesapeake Bay: past trends, future projections, and spatial variations within the Bay." </a:t>
            </a:r>
            <a:r>
              <a:rPr i="1" lang="en-US" sz="2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Ocean Dynamics</a:t>
            </a:r>
            <a:r>
              <a:rPr lang="en-US" sz="2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73, no. 1 (2023): 23-34.</a:t>
            </a:r>
            <a:endParaRPr sz="20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215900" lvl="0" marL="342900" marR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</a:pPr>
            <a:r>
              <a:t/>
            </a:r>
            <a:endParaRPr sz="20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42900" lvl="0" marL="342900" marR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•"/>
            </a:pPr>
            <a:r>
              <a:rPr lang="en-US" sz="2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Ezer, Tal. "A demonstration of a simple methodology of flood prediction for a coastal city under threat of sea level rise: The case of Norfolk, VA, USA." </a:t>
            </a:r>
            <a:r>
              <a:rPr i="1" lang="en-US" sz="2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Earth's Future</a:t>
            </a:r>
            <a:r>
              <a:rPr lang="en-US" sz="2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10.9 (2022): e2022EF002786.</a:t>
            </a:r>
            <a:endParaRPr sz="20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215900" lvl="0" marL="342900" marR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</a:pPr>
            <a:r>
              <a:t/>
            </a:r>
            <a:endParaRPr sz="20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42900" lvl="0" marL="342900" marR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•"/>
            </a:pPr>
            <a:r>
              <a:rPr lang="en-US" sz="2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Ezer, Tal, and Larry P. Atkinson. "Accelerated flooding along the US East Coast: On the impact of sea‐level rise, tides, storms, the Gulf Stream, and the North Atlantic Oscillations." </a:t>
            </a:r>
            <a:r>
              <a:rPr i="1" lang="en-US" sz="2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Earth's Future</a:t>
            </a:r>
            <a:r>
              <a:rPr lang="en-US" sz="2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2.8 (2014): 362-382.</a:t>
            </a:r>
            <a:endParaRPr sz="20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215900" lvl="0" marL="342900" marR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</a:pPr>
            <a:r>
              <a:t/>
            </a:r>
            <a:endParaRPr sz="20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42900" lvl="0" marL="342900" marR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•"/>
            </a:pPr>
            <a:r>
              <a:rPr lang="en-US" sz="2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Bokov, Vasily, et al. "Machine learning with minimal use of quantum computers: Provable advantages in Learning Under Quantum Privileged Information (LUQPI)." </a:t>
            </a:r>
            <a:r>
              <a:rPr i="1" lang="en-US" sz="2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arXiv preprint arXiv:2601.22006</a:t>
            </a:r>
            <a:r>
              <a:rPr lang="en-US" sz="2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(2026).</a:t>
            </a:r>
            <a:endParaRPr/>
          </a:p>
          <a:p>
            <a:pPr indent="-215900" lvl="0" marL="342900" marR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</a:pPr>
            <a:r>
              <a:t/>
            </a:r>
            <a:endParaRPr sz="20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42900" lvl="0" marL="342900" marR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•"/>
            </a:pPr>
            <a:r>
              <a:rPr lang="en-US" sz="2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Barati, C. Nicolas, et al. "Challenges in applying quantum optimization to agent-based modeling: A Schelling segregation case study." </a:t>
            </a:r>
            <a:r>
              <a:rPr i="1" lang="en-US" sz="2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SIMULATION</a:t>
            </a:r>
            <a:r>
              <a:rPr lang="en-US" sz="2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(2026): 00375497261467053.</a:t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215900" lvl="0" marL="342900" marR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</a:pPr>
            <a:r>
              <a:t/>
            </a:r>
            <a:endParaRPr sz="20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42900" lvl="0" marL="342900" marR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•"/>
            </a:pPr>
            <a:r>
              <a:rPr lang="en-US" sz="2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Maciejunes, Andrew, et al. "Polynomial Resource Classification of Quantum Circuit Familes via Classical Shadows." </a:t>
            </a:r>
            <a:r>
              <a:rPr i="1" lang="en-US" sz="2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arXiv preprint arXiv:2604.25708</a:t>
            </a:r>
            <a:r>
              <a:rPr lang="en-US" sz="2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(2026).</a:t>
            </a:r>
            <a:endParaRPr sz="20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3" name="Google Shape;633;p18"/>
          <p:cNvSpPr/>
          <p:nvPr/>
        </p:nvSpPr>
        <p:spPr>
          <a:xfrm>
            <a:off x="457200" y="274320"/>
            <a:ext cx="9875520" cy="65836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900"/>
              <a:buFont typeface="Calibri"/>
              <a:buNone/>
            </a:pPr>
            <a:r>
              <a:rPr b="1" lang="en-US" sz="29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Bibliography</a:t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4" name="Google Shape;634;p18"/>
          <p:cNvSpPr txBox="1"/>
          <p:nvPr>
            <p:ph idx="12" type="sldNum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38" name="Shape 6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9" name="Google Shape;639;p19"/>
          <p:cNvSpPr txBox="1"/>
          <p:nvPr/>
        </p:nvSpPr>
        <p:spPr>
          <a:xfrm>
            <a:off x="1608649" y="29068"/>
            <a:ext cx="8974701" cy="5847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What these differences look like for Neural Networks</a:t>
            </a:r>
            <a:endParaRPr/>
          </a:p>
        </p:txBody>
      </p:sp>
      <p:pic>
        <p:nvPicPr>
          <p:cNvPr id="640" name="Google Shape;640;p1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87817" y="842727"/>
            <a:ext cx="7772400" cy="3755870"/>
          </a:xfrm>
          <a:prstGeom prst="rect">
            <a:avLst/>
          </a:prstGeom>
          <a:noFill/>
          <a:ln>
            <a:noFill/>
          </a:ln>
        </p:spPr>
      </p:pic>
      <p:pic>
        <p:nvPicPr>
          <p:cNvPr id="641" name="Google Shape;641;p19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8354022" y="842727"/>
            <a:ext cx="3650161" cy="5880815"/>
          </a:xfrm>
          <a:prstGeom prst="rect">
            <a:avLst/>
          </a:prstGeom>
          <a:noFill/>
          <a:ln>
            <a:noFill/>
          </a:ln>
        </p:spPr>
      </p:pic>
      <p:pic>
        <p:nvPicPr>
          <p:cNvPr id="642" name="Google Shape;642;p19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87817" y="5270960"/>
            <a:ext cx="7772400" cy="1452582"/>
          </a:xfrm>
          <a:prstGeom prst="rect">
            <a:avLst/>
          </a:prstGeom>
          <a:noFill/>
          <a:ln>
            <a:noFill/>
          </a:ln>
        </p:spPr>
      </p:pic>
      <p:sp>
        <p:nvSpPr>
          <p:cNvPr id="643" name="Google Shape;643;p19"/>
          <p:cNvSpPr txBox="1"/>
          <p:nvPr/>
        </p:nvSpPr>
        <p:spPr>
          <a:xfrm>
            <a:off x="1275009" y="4827481"/>
            <a:ext cx="5449312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Structural Differences: Classic vs Quantum</a:t>
            </a:r>
            <a:endParaRPr/>
          </a:p>
        </p:txBody>
      </p:sp>
      <p:sp>
        <p:nvSpPr>
          <p:cNvPr id="644" name="Google Shape;644;p19"/>
          <p:cNvSpPr txBox="1"/>
          <p:nvPr>
            <p:ph idx="12" type="sldNum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9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2"/>
          <p:cNvSpPr txBox="1"/>
          <p:nvPr>
            <p:ph type="title"/>
          </p:nvPr>
        </p:nvSpPr>
        <p:spPr>
          <a:xfrm>
            <a:off x="653142" y="-1133"/>
            <a:ext cx="10929258" cy="96882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Calibri"/>
              <a:buNone/>
            </a:pPr>
            <a:r>
              <a:rPr lang="en-US"/>
              <a:t>Meet the Team</a:t>
            </a:r>
            <a:endParaRPr/>
          </a:p>
        </p:txBody>
      </p:sp>
      <p:pic>
        <p:nvPicPr>
          <p:cNvPr descr="Andrew Maciejunes - ODU Innovate" id="101" name="Google Shape;101;p2"/>
          <p:cNvPicPr preferRelativeResize="0"/>
          <p:nvPr>
            <p:ph idx="1" type="body"/>
          </p:nvPr>
        </p:nvPicPr>
        <p:blipFill rotWithShape="1">
          <a:blip r:embed="rId3">
            <a:alphaModFix/>
          </a:blip>
          <a:srcRect b="-192" l="7936" r="11048" t="8673"/>
          <a:stretch/>
        </p:blipFill>
        <p:spPr>
          <a:xfrm>
            <a:off x="110104" y="961571"/>
            <a:ext cx="1115063" cy="1299479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CSICS Team – Page 3 – Center for Secure &amp; Intelligent Critical Systems" id="102" name="Google Shape;102;p2"/>
          <p:cNvPicPr preferRelativeResize="0"/>
          <p:nvPr/>
        </p:nvPicPr>
        <p:blipFill rotWithShape="1">
          <a:blip r:embed="rId4">
            <a:alphaModFix/>
          </a:blip>
          <a:srcRect b="5339" l="6663" r="5023" t="5283"/>
          <a:stretch/>
        </p:blipFill>
        <p:spPr>
          <a:xfrm>
            <a:off x="10704950" y="2268755"/>
            <a:ext cx="1403593" cy="1420489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Arkaitz Rodas Bilbao | Old Dominion University" id="103" name="Google Shape;103;p2"/>
          <p:cNvPicPr preferRelativeResize="0"/>
          <p:nvPr/>
        </p:nvPicPr>
        <p:blipFill rotWithShape="1">
          <a:blip r:embed="rId5">
            <a:alphaModFix/>
          </a:blip>
          <a:srcRect b="-437" l="0" r="0" t="10917"/>
          <a:stretch/>
        </p:blipFill>
        <p:spPr>
          <a:xfrm>
            <a:off x="108857" y="3681821"/>
            <a:ext cx="1371600" cy="1489827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ODU Professor Challenges 120-Year-Old Oceanography Theory | Old Dominion  University" id="104" name="Google Shape;104;p2"/>
          <p:cNvPicPr preferRelativeResize="0"/>
          <p:nvPr/>
        </p:nvPicPr>
        <p:blipFill rotWithShape="1">
          <a:blip r:embed="rId6">
            <a:alphaModFix/>
          </a:blip>
          <a:srcRect b="3863" l="28689" r="8611" t="7725"/>
          <a:stretch/>
        </p:blipFill>
        <p:spPr>
          <a:xfrm>
            <a:off x="10709002" y="5369880"/>
            <a:ext cx="1402807" cy="1490338"/>
          </a:xfrm>
          <a:prstGeom prst="rect">
            <a:avLst/>
          </a:prstGeom>
          <a:noFill/>
          <a:ln>
            <a:noFill/>
          </a:ln>
        </p:spPr>
      </p:pic>
      <p:sp>
        <p:nvSpPr>
          <p:cNvPr id="105" name="Google Shape;105;p2"/>
          <p:cNvSpPr txBox="1"/>
          <p:nvPr/>
        </p:nvSpPr>
        <p:spPr>
          <a:xfrm>
            <a:off x="1373712" y="1003322"/>
            <a:ext cx="8459164" cy="120032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Andrew Maciejunes is a graduate physics student researching quantum machine learning and quantum optimization, with a focus on near-term quantum computing.</a:t>
            </a:r>
            <a:endParaRPr sz="2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6" name="Google Shape;106;p2"/>
          <p:cNvSpPr txBox="1"/>
          <p:nvPr/>
        </p:nvSpPr>
        <p:spPr>
          <a:xfrm>
            <a:off x="2738054" y="2374921"/>
            <a:ext cx="7965679" cy="120032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Ross Gore is a research associate professor researching data science and predictive analytics, with a focus on decision-support modeling for public health and risk.</a:t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7" name="Google Shape;107;p2"/>
          <p:cNvSpPr txBox="1"/>
          <p:nvPr/>
        </p:nvSpPr>
        <p:spPr>
          <a:xfrm>
            <a:off x="1489826" y="3826350"/>
            <a:ext cx="7958422" cy="120032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Arkaitz Rodas Bilbao is an assistant professor of physics researching lattice QCD and hadron spectroscopy, with a focus on AI and machine learning applications in nuclear physics.</a:t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8" name="Google Shape;108;p2"/>
          <p:cNvSpPr txBox="1"/>
          <p:nvPr/>
        </p:nvSpPr>
        <p:spPr>
          <a:xfrm>
            <a:off x="2752568" y="5568064"/>
            <a:ext cx="7951164" cy="120032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Tal Ezer is a professor of ocean and earth sciences researching ocean circulation and climate change, with a focus on sea-level rise and coastal flooding.</a:t>
            </a:r>
            <a:endParaRPr/>
          </a:p>
        </p:txBody>
      </p:sp>
      <p:sp>
        <p:nvSpPr>
          <p:cNvPr id="109" name="Google Shape;109;p2"/>
          <p:cNvSpPr txBox="1"/>
          <p:nvPr>
            <p:ph idx="12" type="sldNum"/>
          </p:nvPr>
        </p:nvSpPr>
        <p:spPr>
          <a:xfrm>
            <a:off x="114460" y="6356351"/>
            <a:ext cx="327307" cy="41335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4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3"/>
          <p:cNvSpPr txBox="1"/>
          <p:nvPr/>
        </p:nvSpPr>
        <p:spPr>
          <a:xfrm>
            <a:off x="76199" y="76200"/>
            <a:ext cx="11890131" cy="70788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Norfolk Virginia is a port city on the shores of the largest estuary of the US (Chesapeake Bay) 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It is one of the US cities with the highest risk for flooding due to </a:t>
            </a:r>
            <a:r>
              <a:rPr b="1" lang="en-US" sz="2000">
                <a:solidFill>
                  <a:srgbClr val="FFFF00"/>
                </a:solidFill>
                <a:latin typeface="Calibri"/>
                <a:ea typeface="Calibri"/>
                <a:cs typeface="Calibri"/>
                <a:sym typeface="Calibri"/>
              </a:rPr>
              <a:t>sea level rise, land subsidence, and storm surges</a:t>
            </a:r>
            <a:endParaRPr/>
          </a:p>
        </p:txBody>
      </p:sp>
      <p:pic>
        <p:nvPicPr>
          <p:cNvPr descr="Diagram&#10;&#10;Description automatically generated with medium confidence" id="116" name="Google Shape;116;p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823105" y="963805"/>
            <a:ext cx="4321724" cy="5896516"/>
          </a:xfrm>
          <a:prstGeom prst="rect">
            <a:avLst/>
          </a:prstGeom>
          <a:noFill/>
          <a:ln>
            <a:noFill/>
          </a:ln>
        </p:spPr>
      </p:pic>
      <p:sp>
        <p:nvSpPr>
          <p:cNvPr id="117" name="Google Shape;117;p3"/>
          <p:cNvSpPr/>
          <p:nvPr/>
        </p:nvSpPr>
        <p:spPr>
          <a:xfrm>
            <a:off x="9982200" y="5410200"/>
            <a:ext cx="383007" cy="457200"/>
          </a:xfrm>
          <a:prstGeom prst="ellipse">
            <a:avLst/>
          </a:prstGeom>
          <a:noFill/>
          <a:ln cap="flat" cmpd="sng" w="28575">
            <a:solidFill>
              <a:schemeClr val="dk1"/>
            </a:solidFill>
            <a:prstDash val="dash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8" name="Google Shape;118;p3"/>
          <p:cNvSpPr txBox="1"/>
          <p:nvPr/>
        </p:nvSpPr>
        <p:spPr>
          <a:xfrm>
            <a:off x="8773886" y="677273"/>
            <a:ext cx="2411879" cy="369332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   Chesapeake Bay, US   </a:t>
            </a:r>
            <a:endParaRPr/>
          </a:p>
        </p:txBody>
      </p:sp>
      <p:sp>
        <p:nvSpPr>
          <p:cNvPr id="119" name="Google Shape;119;p3"/>
          <p:cNvSpPr txBox="1"/>
          <p:nvPr/>
        </p:nvSpPr>
        <p:spPr>
          <a:xfrm>
            <a:off x="9718399" y="5864423"/>
            <a:ext cx="1036438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Norfolk, VA</a:t>
            </a:r>
            <a:endParaRPr/>
          </a:p>
        </p:txBody>
      </p:sp>
      <p:sp>
        <p:nvSpPr>
          <p:cNvPr id="120" name="Google Shape;120;p3"/>
          <p:cNvSpPr txBox="1"/>
          <p:nvPr/>
        </p:nvSpPr>
        <p:spPr>
          <a:xfrm>
            <a:off x="9144000" y="1334474"/>
            <a:ext cx="920060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Baltimore</a:t>
            </a:r>
            <a:endParaRPr/>
          </a:p>
        </p:txBody>
      </p:sp>
      <p:sp>
        <p:nvSpPr>
          <p:cNvPr id="121" name="Google Shape;121;p3"/>
          <p:cNvSpPr txBox="1"/>
          <p:nvPr/>
        </p:nvSpPr>
        <p:spPr>
          <a:xfrm>
            <a:off x="8314547" y="2439928"/>
            <a:ext cx="1076000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Washington</a:t>
            </a:r>
            <a:endParaRPr/>
          </a:p>
        </p:txBody>
      </p:sp>
      <p:sp>
        <p:nvSpPr>
          <p:cNvPr id="122" name="Google Shape;122;p3"/>
          <p:cNvSpPr txBox="1"/>
          <p:nvPr/>
        </p:nvSpPr>
        <p:spPr>
          <a:xfrm rot="-4564612">
            <a:off x="10719990" y="5539357"/>
            <a:ext cx="1272336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Atlantic Ocean</a:t>
            </a:r>
            <a:endParaRPr/>
          </a:p>
        </p:txBody>
      </p:sp>
      <p:pic>
        <p:nvPicPr>
          <p:cNvPr id="123" name="Google Shape;123;p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774310" y="1119065"/>
            <a:ext cx="3319043" cy="2386135"/>
          </a:xfrm>
          <a:prstGeom prst="rect">
            <a:avLst/>
          </a:prstGeom>
          <a:noFill/>
          <a:ln cap="sq" cmpd="sng" w="38100">
            <a:solidFill>
              <a:srgbClr val="000000"/>
            </a:solidFill>
            <a:prstDash val="solid"/>
            <a:miter lim="8000"/>
            <a:headEnd len="sm" w="sm" type="none"/>
            <a:tailEnd len="sm" w="sm" type="none"/>
          </a:ln>
          <a:effectLst>
            <a:outerShdw blurRad="50800" rotWithShape="0" algn="tl" dir="2700000" dist="38100">
              <a:srgbClr val="000000">
                <a:alpha val="43137"/>
              </a:srgbClr>
            </a:outerShdw>
          </a:effectLst>
        </p:spPr>
      </p:pic>
      <p:sp>
        <p:nvSpPr>
          <p:cNvPr id="124" name="Google Shape;124;p3"/>
          <p:cNvSpPr txBox="1"/>
          <p:nvPr/>
        </p:nvSpPr>
        <p:spPr>
          <a:xfrm>
            <a:off x="4809394" y="1125417"/>
            <a:ext cx="2008114" cy="33855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Flood in Norfolk, USA</a:t>
            </a:r>
            <a:endParaRPr/>
          </a:p>
        </p:txBody>
      </p:sp>
      <p:pic>
        <p:nvPicPr>
          <p:cNvPr id="125" name="Google Shape;125;p3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51173" y="4601384"/>
            <a:ext cx="2893670" cy="2183722"/>
          </a:xfrm>
          <a:prstGeom prst="rect">
            <a:avLst/>
          </a:prstGeom>
          <a:noFill/>
          <a:ln cap="sq" cmpd="sng" w="38100">
            <a:solidFill>
              <a:srgbClr val="000000"/>
            </a:solidFill>
            <a:prstDash val="solid"/>
            <a:miter lim="8000"/>
            <a:headEnd len="sm" w="sm" type="none"/>
            <a:tailEnd len="sm" w="sm" type="none"/>
          </a:ln>
          <a:effectLst>
            <a:outerShdw blurRad="50800" rotWithShape="0" algn="tl" dir="2700000" dist="38100">
              <a:srgbClr val="000000">
                <a:alpha val="43137"/>
              </a:srgbClr>
            </a:outerShdw>
          </a:effectLst>
        </p:spPr>
      </p:pic>
      <p:pic>
        <p:nvPicPr>
          <p:cNvPr id="126" name="Google Shape;126;p3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76200" y="784230"/>
            <a:ext cx="2870415" cy="1777010"/>
          </a:xfrm>
          <a:prstGeom prst="rect">
            <a:avLst/>
          </a:prstGeom>
          <a:noFill/>
          <a:ln cap="sq" cmpd="sng" w="38100">
            <a:solidFill>
              <a:srgbClr val="000000"/>
            </a:solidFill>
            <a:prstDash val="solid"/>
            <a:miter lim="8000"/>
            <a:headEnd len="sm" w="sm" type="none"/>
            <a:tailEnd len="sm" w="sm" type="none"/>
          </a:ln>
          <a:effectLst>
            <a:outerShdw blurRad="50800" rotWithShape="0" algn="tl" dir="2700000" dist="38100">
              <a:srgbClr val="000000">
                <a:alpha val="43137"/>
              </a:srgbClr>
            </a:outerShdw>
          </a:effectLst>
        </p:spPr>
      </p:pic>
      <p:pic>
        <p:nvPicPr>
          <p:cNvPr id="127" name="Google Shape;127;p3"/>
          <p:cNvPicPr preferRelativeResize="0"/>
          <p:nvPr/>
        </p:nvPicPr>
        <p:blipFill rotWithShape="1">
          <a:blip r:embed="rId7">
            <a:alphaModFix/>
          </a:blip>
          <a:srcRect b="18000" l="48469" r="13585" t="26489"/>
          <a:stretch/>
        </p:blipFill>
        <p:spPr>
          <a:xfrm>
            <a:off x="3811345" y="3612324"/>
            <a:ext cx="3406570" cy="3114578"/>
          </a:xfrm>
          <a:prstGeom prst="rect">
            <a:avLst/>
          </a:prstGeom>
          <a:noFill/>
          <a:ln cap="sq" cmpd="sng" w="38100">
            <a:solidFill>
              <a:srgbClr val="000000"/>
            </a:solidFill>
            <a:prstDash val="solid"/>
            <a:miter lim="8000"/>
            <a:headEnd len="sm" w="sm" type="none"/>
            <a:tailEnd len="sm" w="sm" type="none"/>
          </a:ln>
          <a:effectLst>
            <a:outerShdw blurRad="50800" rotWithShape="0" algn="tl" dir="2700000" dist="38100">
              <a:srgbClr val="000000">
                <a:alpha val="43137"/>
              </a:srgbClr>
            </a:outerShdw>
          </a:effectLst>
        </p:spPr>
      </p:pic>
      <p:sp>
        <p:nvSpPr>
          <p:cNvPr id="128" name="Google Shape;128;p3"/>
          <p:cNvSpPr txBox="1"/>
          <p:nvPr/>
        </p:nvSpPr>
        <p:spPr>
          <a:xfrm>
            <a:off x="3985002" y="5105398"/>
            <a:ext cx="916085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street</a:t>
            </a:r>
            <a:endParaRPr/>
          </a:p>
        </p:txBody>
      </p:sp>
      <p:sp>
        <p:nvSpPr>
          <p:cNvPr id="129" name="Google Shape;129;p3"/>
          <p:cNvSpPr txBox="1"/>
          <p:nvPr/>
        </p:nvSpPr>
        <p:spPr>
          <a:xfrm>
            <a:off x="4794737" y="4184304"/>
            <a:ext cx="1574470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🡨museum</a:t>
            </a:r>
            <a:endParaRPr/>
          </a:p>
        </p:txBody>
      </p:sp>
      <p:pic>
        <p:nvPicPr>
          <p:cNvPr descr="Aerial view of Naval Station Norfolk shows the U.S. has not learned much  from Pearl Harbor - The Aviationist" id="130" name="Google Shape;130;p3"/>
          <p:cNvPicPr preferRelativeResize="0"/>
          <p:nvPr/>
        </p:nvPicPr>
        <p:blipFill rotWithShape="1">
          <a:blip r:embed="rId8">
            <a:alphaModFix/>
          </a:blip>
          <a:srcRect b="5260" l="0" r="7519" t="17949"/>
          <a:stretch/>
        </p:blipFill>
        <p:spPr>
          <a:xfrm>
            <a:off x="79829" y="2669856"/>
            <a:ext cx="3055260" cy="1771007"/>
          </a:xfrm>
          <a:prstGeom prst="rect">
            <a:avLst/>
          </a:prstGeom>
          <a:noFill/>
          <a:ln cap="flat" cmpd="sng" w="5715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4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A graph of a flood&#10;&#10;AI-generated content may be incorrect." id="135" name="Google Shape;135;p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065791" y="127180"/>
            <a:ext cx="10046597" cy="6594567"/>
          </a:xfrm>
          <a:prstGeom prst="rect">
            <a:avLst/>
          </a:prstGeom>
          <a:noFill/>
          <a:ln>
            <a:noFill/>
          </a:ln>
        </p:spPr>
      </p:pic>
      <p:sp>
        <p:nvSpPr>
          <p:cNvPr id="136" name="Google Shape;136;p4"/>
          <p:cNvSpPr txBox="1"/>
          <p:nvPr/>
        </p:nvSpPr>
        <p:spPr>
          <a:xfrm>
            <a:off x="2514600" y="3572470"/>
            <a:ext cx="4995278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storm surge from hurricanes &amp; tropical storms</a:t>
            </a:r>
            <a:endParaRPr/>
          </a:p>
        </p:txBody>
      </p:sp>
      <p:cxnSp>
        <p:nvCxnSpPr>
          <p:cNvPr id="137" name="Google Shape;137;p4"/>
          <p:cNvCxnSpPr/>
          <p:nvPr/>
        </p:nvCxnSpPr>
        <p:spPr>
          <a:xfrm flipH="1">
            <a:off x="2534995" y="4069383"/>
            <a:ext cx="975321" cy="1479941"/>
          </a:xfrm>
          <a:prstGeom prst="straightConnector1">
            <a:avLst/>
          </a:prstGeom>
          <a:noFill/>
          <a:ln cap="flat" cmpd="sng" w="19050">
            <a:solidFill>
              <a:schemeClr val="dk1"/>
            </a:solidFill>
            <a:prstDash val="solid"/>
            <a:round/>
            <a:headEnd len="sm" w="sm" type="none"/>
            <a:tailEnd len="med" w="med" type="triangle"/>
          </a:ln>
        </p:spPr>
      </p:cxnSp>
      <p:cxnSp>
        <p:nvCxnSpPr>
          <p:cNvPr id="138" name="Google Shape;138;p4"/>
          <p:cNvCxnSpPr/>
          <p:nvPr/>
        </p:nvCxnSpPr>
        <p:spPr>
          <a:xfrm>
            <a:off x="4490404" y="4026109"/>
            <a:ext cx="0" cy="1280791"/>
          </a:xfrm>
          <a:prstGeom prst="straightConnector1">
            <a:avLst/>
          </a:prstGeom>
          <a:noFill/>
          <a:ln cap="flat" cmpd="sng" w="19050">
            <a:solidFill>
              <a:schemeClr val="dk1"/>
            </a:solidFill>
            <a:prstDash val="solid"/>
            <a:round/>
            <a:headEnd len="sm" w="sm" type="none"/>
            <a:tailEnd len="med" w="med" type="triangle"/>
          </a:ln>
        </p:spPr>
      </p:cxnSp>
      <p:cxnSp>
        <p:nvCxnSpPr>
          <p:cNvPr id="139" name="Google Shape;139;p4"/>
          <p:cNvCxnSpPr/>
          <p:nvPr/>
        </p:nvCxnSpPr>
        <p:spPr>
          <a:xfrm>
            <a:off x="5728225" y="3972580"/>
            <a:ext cx="243713" cy="1525931"/>
          </a:xfrm>
          <a:prstGeom prst="straightConnector1">
            <a:avLst/>
          </a:prstGeom>
          <a:noFill/>
          <a:ln cap="flat" cmpd="sng" w="19050">
            <a:solidFill>
              <a:schemeClr val="dk1"/>
            </a:solidFill>
            <a:prstDash val="solid"/>
            <a:round/>
            <a:headEnd len="sm" w="sm" type="none"/>
            <a:tailEnd len="med" w="med" type="triangle"/>
          </a:ln>
        </p:spPr>
      </p:cxnSp>
      <p:cxnSp>
        <p:nvCxnSpPr>
          <p:cNvPr id="140" name="Google Shape;140;p4"/>
          <p:cNvCxnSpPr/>
          <p:nvPr/>
        </p:nvCxnSpPr>
        <p:spPr>
          <a:xfrm>
            <a:off x="5024152" y="4002860"/>
            <a:ext cx="22062" cy="1429039"/>
          </a:xfrm>
          <a:prstGeom prst="straightConnector1">
            <a:avLst/>
          </a:prstGeom>
          <a:noFill/>
          <a:ln cap="flat" cmpd="sng" w="19050">
            <a:solidFill>
              <a:schemeClr val="dk1"/>
            </a:solidFill>
            <a:prstDash val="solid"/>
            <a:round/>
            <a:headEnd len="sm" w="sm" type="none"/>
            <a:tailEnd len="med" w="med" type="triangle"/>
          </a:ln>
        </p:spPr>
      </p:cxnSp>
      <p:cxnSp>
        <p:nvCxnSpPr>
          <p:cNvPr id="141" name="Google Shape;141;p4"/>
          <p:cNvCxnSpPr/>
          <p:nvPr/>
        </p:nvCxnSpPr>
        <p:spPr>
          <a:xfrm>
            <a:off x="6657739" y="3993361"/>
            <a:ext cx="277190" cy="1313539"/>
          </a:xfrm>
          <a:prstGeom prst="straightConnector1">
            <a:avLst/>
          </a:prstGeom>
          <a:noFill/>
          <a:ln cap="flat" cmpd="sng" w="19050">
            <a:solidFill>
              <a:schemeClr val="dk1"/>
            </a:solidFill>
            <a:prstDash val="solid"/>
            <a:round/>
            <a:headEnd len="sm" w="sm" type="none"/>
            <a:tailEnd len="med" w="med" type="triangle"/>
          </a:ln>
        </p:spPr>
      </p:cxnSp>
      <p:sp>
        <p:nvSpPr>
          <p:cNvPr id="142" name="Google Shape;142;p4"/>
          <p:cNvSpPr/>
          <p:nvPr/>
        </p:nvSpPr>
        <p:spPr>
          <a:xfrm rot="1309426">
            <a:off x="9916671" y="3700739"/>
            <a:ext cx="221901" cy="1341412"/>
          </a:xfrm>
          <a:prstGeom prst="upArrow">
            <a:avLst>
              <a:gd fmla="val 50000" name="adj1"/>
              <a:gd fmla="val 50000" name="adj2"/>
            </a:avLst>
          </a:prstGeom>
          <a:solidFill>
            <a:srgbClr val="FFC000"/>
          </a:solidFill>
          <a:ln cap="flat" cmpd="sng" w="2540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3" name="Google Shape;143;p4"/>
          <p:cNvSpPr txBox="1"/>
          <p:nvPr/>
        </p:nvSpPr>
        <p:spPr>
          <a:xfrm rot="-4142247">
            <a:off x="9199034" y="4446360"/>
            <a:ext cx="2096856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sea-level rise impact</a:t>
            </a:r>
            <a:endParaRPr/>
          </a:p>
        </p:txBody>
      </p:sp>
      <p:cxnSp>
        <p:nvCxnSpPr>
          <p:cNvPr id="144" name="Google Shape;144;p4"/>
          <p:cNvCxnSpPr/>
          <p:nvPr/>
        </p:nvCxnSpPr>
        <p:spPr>
          <a:xfrm>
            <a:off x="7509878" y="3889332"/>
            <a:ext cx="719722" cy="83248"/>
          </a:xfrm>
          <a:prstGeom prst="straightConnector1">
            <a:avLst/>
          </a:prstGeom>
          <a:noFill/>
          <a:ln cap="flat" cmpd="sng" w="19050">
            <a:solidFill>
              <a:schemeClr val="dk1"/>
            </a:solidFill>
            <a:prstDash val="solid"/>
            <a:round/>
            <a:headEnd len="sm" w="sm" type="none"/>
            <a:tailEnd len="med" w="med" type="triangle"/>
          </a:ln>
        </p:spPr>
      </p:cxnSp>
      <p:sp>
        <p:nvSpPr>
          <p:cNvPr id="145" name="Google Shape;145;p4"/>
          <p:cNvSpPr txBox="1"/>
          <p:nvPr>
            <p:ph idx="12" type="sldNum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9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A screenshot of a cell phone&#10;&#10;Description automatically generated" id="150" name="Google Shape;150;p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60495" y="73426"/>
            <a:ext cx="8610600" cy="6784574"/>
          </a:xfrm>
          <a:prstGeom prst="rect">
            <a:avLst/>
          </a:prstGeom>
          <a:noFill/>
          <a:ln>
            <a:noFill/>
          </a:ln>
        </p:spPr>
      </p:pic>
      <p:sp>
        <p:nvSpPr>
          <p:cNvPr id="151" name="Google Shape;151;p5"/>
          <p:cNvSpPr/>
          <p:nvPr/>
        </p:nvSpPr>
        <p:spPr>
          <a:xfrm>
            <a:off x="6265335" y="1524002"/>
            <a:ext cx="2600960" cy="4172372"/>
          </a:xfrm>
          <a:prstGeom prst="ellipse">
            <a:avLst/>
          </a:prstGeom>
          <a:noFill/>
          <a:ln cap="flat" cmpd="sng" w="25400">
            <a:solidFill>
              <a:srgbClr val="21364F"/>
            </a:solidFill>
            <a:prstDash val="dot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2" name="Google Shape;152;p5"/>
          <p:cNvSpPr txBox="1"/>
          <p:nvPr/>
        </p:nvSpPr>
        <p:spPr>
          <a:xfrm>
            <a:off x="8989454" y="1774613"/>
            <a:ext cx="3067079" cy="267765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285750" lvl="0" marL="285750" marR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Char char="•"/>
            </a:pPr>
            <a:r>
              <a:rPr lang="en-US" sz="2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More storm surges in recent years</a:t>
            </a:r>
            <a:endParaRPr/>
          </a:p>
          <a:p>
            <a:pPr indent="-285750" lvl="0" marL="285750" marR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Char char="•"/>
            </a:pPr>
            <a:r>
              <a:rPr lang="en-US" sz="2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with sea level rise.</a:t>
            </a:r>
            <a:br>
              <a:rPr lang="en-US" sz="2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</a:br>
            <a:br>
              <a:rPr lang="en-US" sz="2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n-US" sz="2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Even weak storms can now cause flooding. </a:t>
            </a:r>
            <a:endParaRPr/>
          </a:p>
        </p:txBody>
      </p:sp>
      <p:sp>
        <p:nvSpPr>
          <p:cNvPr id="153" name="Google Shape;153;p5"/>
          <p:cNvSpPr txBox="1"/>
          <p:nvPr>
            <p:ph idx="12" type="sldNum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7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A body of water with buildings in the background&#10;&#10;AI-generated content may be incorrect." id="158" name="Google Shape;158;p6"/>
          <p:cNvPicPr preferRelativeResize="0"/>
          <p:nvPr/>
        </p:nvPicPr>
        <p:blipFill rotWithShape="1">
          <a:blip r:embed="rId3">
            <a:alphaModFix/>
          </a:blip>
          <a:srcRect b="0" l="6465" r="17242" t="17242"/>
          <a:stretch/>
        </p:blipFill>
        <p:spPr>
          <a:xfrm>
            <a:off x="190500" y="4411663"/>
            <a:ext cx="2857500" cy="2324100"/>
          </a:xfrm>
          <a:prstGeom prst="rect">
            <a:avLst/>
          </a:prstGeom>
          <a:noFill/>
          <a:ln cap="sq" cmpd="sng" w="38100">
            <a:solidFill>
              <a:srgbClr val="000000"/>
            </a:solidFill>
            <a:prstDash val="solid"/>
            <a:miter lim="8000"/>
            <a:headEnd len="sm" w="sm" type="none"/>
            <a:tailEnd len="sm" w="sm" type="none"/>
          </a:ln>
          <a:effectLst>
            <a:outerShdw blurRad="50800" rotWithShape="0" algn="tl" dir="2700000" dist="38100">
              <a:srgbClr val="000000">
                <a:alpha val="43137"/>
              </a:srgbClr>
            </a:outerShdw>
          </a:effectLst>
        </p:spPr>
      </p:pic>
      <p:pic>
        <p:nvPicPr>
          <p:cNvPr descr="A building with a large body of water&#10;&#10;AI-generated content may be incorrect." id="159" name="Google Shape;159;p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276600" y="4391025"/>
            <a:ext cx="3124200" cy="2343150"/>
          </a:xfrm>
          <a:prstGeom prst="rect">
            <a:avLst/>
          </a:prstGeom>
          <a:noFill/>
          <a:ln cap="sq" cmpd="sng" w="38100">
            <a:solidFill>
              <a:srgbClr val="000000"/>
            </a:solidFill>
            <a:prstDash val="solid"/>
            <a:miter lim="8000"/>
            <a:headEnd len="sm" w="sm" type="none"/>
            <a:tailEnd len="sm" w="sm" type="none"/>
          </a:ln>
          <a:effectLst>
            <a:outerShdw blurRad="50800" rotWithShape="0" algn="tl" dir="2700000" dist="38100">
              <a:srgbClr val="000000">
                <a:alpha val="43137"/>
              </a:srgbClr>
            </a:outerShdw>
          </a:effectLst>
        </p:spPr>
      </p:pic>
      <p:pic>
        <p:nvPicPr>
          <p:cNvPr descr="A flooded street with a stop sign&#10;&#10;AI-generated content may be incorrect." id="160" name="Google Shape;160;p6"/>
          <p:cNvPicPr preferRelativeResize="0"/>
          <p:nvPr/>
        </p:nvPicPr>
        <p:blipFill rotWithShape="1">
          <a:blip r:embed="rId5">
            <a:alphaModFix/>
          </a:blip>
          <a:srcRect b="0" l="23880" r="0" t="0"/>
          <a:stretch/>
        </p:blipFill>
        <p:spPr>
          <a:xfrm>
            <a:off x="6602413" y="4384675"/>
            <a:ext cx="2351089" cy="2316164"/>
          </a:xfrm>
          <a:prstGeom prst="rect">
            <a:avLst/>
          </a:prstGeom>
          <a:noFill/>
          <a:ln cap="sq" cmpd="sng" w="38100">
            <a:solidFill>
              <a:srgbClr val="000000"/>
            </a:solidFill>
            <a:prstDash val="solid"/>
            <a:miter lim="8000"/>
            <a:headEnd len="sm" w="sm" type="none"/>
            <a:tailEnd len="sm" w="sm" type="none"/>
          </a:ln>
          <a:effectLst>
            <a:outerShdw blurRad="50800" rotWithShape="0" algn="tl" dir="2700000" dist="38100">
              <a:srgbClr val="000000">
                <a:alpha val="43137"/>
              </a:srgbClr>
            </a:outerShdw>
          </a:effectLst>
        </p:spPr>
      </p:pic>
      <p:pic>
        <p:nvPicPr>
          <p:cNvPr id="161" name="Google Shape;161;p6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76200" y="152400"/>
            <a:ext cx="8801100" cy="3733800"/>
          </a:xfrm>
          <a:prstGeom prst="rect">
            <a:avLst/>
          </a:prstGeom>
          <a:noFill/>
          <a:ln cap="sq" cmpd="sng" w="38100">
            <a:solidFill>
              <a:srgbClr val="000000"/>
            </a:solidFill>
            <a:prstDash val="solid"/>
            <a:miter lim="8000"/>
            <a:headEnd len="sm" w="sm" type="none"/>
            <a:tailEnd len="sm" w="sm" type="none"/>
          </a:ln>
          <a:effectLst>
            <a:outerShdw blurRad="50800" rotWithShape="0" algn="tl" dir="2700000" dist="38100">
              <a:srgbClr val="000000">
                <a:alpha val="43137"/>
              </a:srgbClr>
            </a:outerShdw>
          </a:effectLst>
        </p:spPr>
      </p:pic>
      <p:sp>
        <p:nvSpPr>
          <p:cNvPr id="162" name="Google Shape;162;p6"/>
          <p:cNvSpPr/>
          <p:nvPr/>
        </p:nvSpPr>
        <p:spPr>
          <a:xfrm>
            <a:off x="6172200" y="1371600"/>
            <a:ext cx="457200" cy="457200"/>
          </a:xfrm>
          <a:prstGeom prst="ellipse">
            <a:avLst/>
          </a:prstGeom>
          <a:noFill/>
          <a:ln cap="flat" cmpd="sng" w="28575">
            <a:solidFill>
              <a:srgbClr val="21364F"/>
            </a:solidFill>
            <a:prstDash val="dot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3" name="Google Shape;163;p6"/>
          <p:cNvSpPr txBox="1"/>
          <p:nvPr/>
        </p:nvSpPr>
        <p:spPr>
          <a:xfrm>
            <a:off x="2514600" y="152400"/>
            <a:ext cx="2671763" cy="3698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lang="en-U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Impact of Hurricane Erin</a:t>
            </a:r>
            <a:endParaRPr/>
          </a:p>
        </p:txBody>
      </p:sp>
      <p:sp>
        <p:nvSpPr>
          <p:cNvPr id="164" name="Google Shape;164;p6"/>
          <p:cNvSpPr txBox="1"/>
          <p:nvPr/>
        </p:nvSpPr>
        <p:spPr>
          <a:xfrm>
            <a:off x="3516313" y="1306513"/>
            <a:ext cx="2732087" cy="3698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lang="en-U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August 21, 2025, 9pm 🡪</a:t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5" name="Google Shape;165;p6"/>
          <p:cNvSpPr txBox="1"/>
          <p:nvPr/>
        </p:nvSpPr>
        <p:spPr>
          <a:xfrm>
            <a:off x="1371600" y="3973513"/>
            <a:ext cx="5900738" cy="3698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</a:pPr>
            <a:r>
              <a:rPr lang="en-US"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The Ghent historic district of Norfolk (pictures by T.Ezer)</a:t>
            </a:r>
            <a:endParaRPr/>
          </a:p>
        </p:txBody>
      </p:sp>
      <p:pic>
        <p:nvPicPr>
          <p:cNvPr id="166" name="Google Shape;166;p6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9052806" y="868795"/>
            <a:ext cx="3062994" cy="1920010"/>
          </a:xfrm>
          <a:prstGeom prst="rect">
            <a:avLst/>
          </a:prstGeom>
          <a:noFill/>
          <a:ln cap="sq" cmpd="sng" w="38100">
            <a:solidFill>
              <a:srgbClr val="000000"/>
            </a:solidFill>
            <a:prstDash val="solid"/>
            <a:miter lim="8000"/>
            <a:headEnd len="sm" w="sm" type="none"/>
            <a:tailEnd len="sm" w="sm" type="none"/>
          </a:ln>
          <a:effectLst>
            <a:outerShdw blurRad="50800" rotWithShape="0" algn="tl" dir="2700000" dist="38100">
              <a:srgbClr val="000000">
                <a:alpha val="43137"/>
              </a:srgbClr>
            </a:outerShdw>
          </a:effectLst>
        </p:spPr>
      </p:pic>
      <p:pic>
        <p:nvPicPr>
          <p:cNvPr id="167" name="Google Shape;167;p6"/>
          <p:cNvPicPr preferRelativeResize="0"/>
          <p:nvPr/>
        </p:nvPicPr>
        <p:blipFill rotWithShape="1">
          <a:blip r:embed="rId8">
            <a:alphaModFix/>
          </a:blip>
          <a:srcRect b="0" l="22098" r="1" t="0"/>
          <a:stretch/>
        </p:blipFill>
        <p:spPr>
          <a:xfrm>
            <a:off x="8953501" y="3482432"/>
            <a:ext cx="3147616" cy="2566039"/>
          </a:xfrm>
          <a:prstGeom prst="rect">
            <a:avLst/>
          </a:prstGeom>
          <a:noFill/>
          <a:ln cap="sq" cmpd="sng" w="38100">
            <a:solidFill>
              <a:srgbClr val="000000"/>
            </a:solidFill>
            <a:prstDash val="solid"/>
            <a:miter lim="8000"/>
            <a:headEnd len="sm" w="sm" type="none"/>
            <a:tailEnd len="sm" w="sm" type="none"/>
          </a:ln>
          <a:effectLst>
            <a:outerShdw blurRad="50800" rotWithShape="0" algn="tl" dir="2700000" dist="38100">
              <a:srgbClr val="000000">
                <a:alpha val="43137"/>
              </a:srgbClr>
            </a:outerShdw>
          </a:effectLst>
        </p:spPr>
      </p:pic>
      <p:sp>
        <p:nvSpPr>
          <p:cNvPr id="168" name="Google Shape;168;p6"/>
          <p:cNvSpPr txBox="1"/>
          <p:nvPr/>
        </p:nvSpPr>
        <p:spPr>
          <a:xfrm>
            <a:off x="8917425" y="4393692"/>
            <a:ext cx="920958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Norfolk🡪</a:t>
            </a:r>
            <a:endParaRPr b="1"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169" name="Google Shape;169;p6"/>
          <p:cNvCxnSpPr/>
          <p:nvPr/>
        </p:nvCxnSpPr>
        <p:spPr>
          <a:xfrm>
            <a:off x="9508142" y="5891002"/>
            <a:ext cx="1294725" cy="0"/>
          </a:xfrm>
          <a:prstGeom prst="straightConnector1">
            <a:avLst/>
          </a:prstGeom>
          <a:noFill/>
          <a:ln cap="flat" cmpd="sng" w="28575">
            <a:solidFill>
              <a:schemeClr val="lt1"/>
            </a:solidFill>
            <a:prstDash val="solid"/>
            <a:round/>
            <a:headEnd len="med" w="med" type="triangle"/>
            <a:tailEnd len="med" w="med" type="triangle"/>
          </a:ln>
        </p:spPr>
      </p:cxnSp>
      <p:sp>
        <p:nvSpPr>
          <p:cNvPr id="170" name="Google Shape;170;p6"/>
          <p:cNvSpPr txBox="1"/>
          <p:nvPr/>
        </p:nvSpPr>
        <p:spPr>
          <a:xfrm>
            <a:off x="9733187" y="5623965"/>
            <a:ext cx="864339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~1000km</a:t>
            </a:r>
            <a:endParaRPr/>
          </a:p>
        </p:txBody>
      </p:sp>
      <p:sp>
        <p:nvSpPr>
          <p:cNvPr id="171" name="Google Shape;171;p6"/>
          <p:cNvSpPr txBox="1"/>
          <p:nvPr/>
        </p:nvSpPr>
        <p:spPr>
          <a:xfrm>
            <a:off x="906653" y="4401522"/>
            <a:ext cx="2173095" cy="33855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Chrysler Museum of Art</a:t>
            </a:r>
            <a:endParaRPr/>
          </a:p>
        </p:txBody>
      </p:sp>
      <p:sp>
        <p:nvSpPr>
          <p:cNvPr id="172" name="Google Shape;172;p6"/>
          <p:cNvSpPr txBox="1"/>
          <p:nvPr/>
        </p:nvSpPr>
        <p:spPr>
          <a:xfrm>
            <a:off x="4267205" y="4422189"/>
            <a:ext cx="1268489" cy="33855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Old churches</a:t>
            </a:r>
            <a:endParaRPr/>
          </a:p>
        </p:txBody>
      </p:sp>
      <p:sp>
        <p:nvSpPr>
          <p:cNvPr id="173" name="Google Shape;173;p6"/>
          <p:cNvSpPr txBox="1"/>
          <p:nvPr/>
        </p:nvSpPr>
        <p:spPr>
          <a:xfrm>
            <a:off x="7108568" y="4342118"/>
            <a:ext cx="1511761" cy="33855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Residential area</a:t>
            </a:r>
            <a:endParaRPr/>
          </a:p>
        </p:txBody>
      </p:sp>
      <p:sp>
        <p:nvSpPr>
          <p:cNvPr id="174" name="Google Shape;174;p6"/>
          <p:cNvSpPr txBox="1"/>
          <p:nvPr>
            <p:ph idx="12" type="sldNum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8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9" name="Google Shape;179;p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419782" y="1052623"/>
            <a:ext cx="8630678" cy="5632397"/>
          </a:xfrm>
          <a:prstGeom prst="rect">
            <a:avLst/>
          </a:prstGeom>
          <a:noFill/>
          <a:ln cap="sq" cmpd="sng" w="38100">
            <a:solidFill>
              <a:srgbClr val="000000"/>
            </a:solidFill>
            <a:prstDash val="solid"/>
            <a:miter lim="8000"/>
            <a:headEnd len="sm" w="sm" type="none"/>
            <a:tailEnd len="sm" w="sm" type="none"/>
          </a:ln>
          <a:effectLst>
            <a:outerShdw blurRad="50800" rotWithShape="0" algn="tl" dir="2700000" dist="38100">
              <a:srgbClr val="000000">
                <a:alpha val="43137"/>
              </a:srgbClr>
            </a:outerShdw>
          </a:effectLst>
        </p:spPr>
      </p:pic>
      <p:sp>
        <p:nvSpPr>
          <p:cNvPr id="180" name="Google Shape;180;p7"/>
          <p:cNvSpPr txBox="1"/>
          <p:nvPr/>
        </p:nvSpPr>
        <p:spPr>
          <a:xfrm>
            <a:off x="3419782" y="498625"/>
            <a:ext cx="8630678" cy="55399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Hurricanes and Tropical Storms (HURDAT2 1980-2025)</a:t>
            </a:r>
            <a:endParaRPr/>
          </a:p>
        </p:txBody>
      </p:sp>
      <p:sp>
        <p:nvSpPr>
          <p:cNvPr id="181" name="Google Shape;181;p7"/>
          <p:cNvSpPr txBox="1"/>
          <p:nvPr/>
        </p:nvSpPr>
        <p:spPr>
          <a:xfrm>
            <a:off x="165866" y="775624"/>
            <a:ext cx="2290253" cy="5847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Our Goal</a:t>
            </a:r>
            <a:endParaRPr b="1" sz="32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2" name="Google Shape;182;p7"/>
          <p:cNvSpPr txBox="1"/>
          <p:nvPr/>
        </p:nvSpPr>
        <p:spPr>
          <a:xfrm>
            <a:off x="141540" y="1514330"/>
            <a:ext cx="3108961" cy="47089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Accurately predict flooding (≥0.60m) from Norfolk area storm-track features alone 24 hours before it occurs. </a:t>
            </a:r>
            <a:endParaRPr/>
          </a:p>
          <a:p>
            <a:pPr indent="0" lvl="0" marL="0" marR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sz="2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-US" sz="2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This helps decision makers in planning.</a:t>
            </a:r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6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Google Shape;187;p8"/>
          <p:cNvSpPr txBox="1"/>
          <p:nvPr/>
        </p:nvSpPr>
        <p:spPr>
          <a:xfrm>
            <a:off x="3464417" y="0"/>
            <a:ext cx="6632619" cy="5847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Why flooding defined at (≥0.60m)? </a:t>
            </a:r>
            <a:endParaRPr b="1" sz="32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88" name="Google Shape;188;p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428424" y="584776"/>
            <a:ext cx="9608772" cy="6273224"/>
          </a:xfrm>
          <a:prstGeom prst="rect">
            <a:avLst/>
          </a:prstGeom>
          <a:noFill/>
          <a:ln>
            <a:noFill/>
          </a:ln>
        </p:spPr>
      </p:pic>
      <p:sp>
        <p:nvSpPr>
          <p:cNvPr id="189" name="Google Shape;189;p8"/>
          <p:cNvSpPr txBox="1"/>
          <p:nvPr>
            <p:ph idx="12" type="sldNum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3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Google Shape;194;p9"/>
          <p:cNvSpPr txBox="1"/>
          <p:nvPr/>
        </p:nvSpPr>
        <p:spPr>
          <a:xfrm>
            <a:off x="233329" y="203082"/>
            <a:ext cx="8950430" cy="5847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Quantum-Augmented Machine Learning (ML)</a:t>
            </a:r>
            <a:endParaRPr b="1" sz="32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5" name="Google Shape;195;p9"/>
          <p:cNvSpPr txBox="1"/>
          <p:nvPr/>
        </p:nvSpPr>
        <p:spPr>
          <a:xfrm>
            <a:off x="233329" y="1090315"/>
            <a:ext cx="6811415" cy="572464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1. </a:t>
            </a:r>
            <a:r>
              <a:rPr b="1" lang="en-US" sz="2800" u="sng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Label</a:t>
            </a:r>
            <a:r>
              <a:rPr b="1" lang="en-US" sz="2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: </a:t>
            </a:r>
            <a:r>
              <a:rPr lang="en-US" sz="2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Match each HURDAT2 storm observation to Norfolk 24 hour later water-level. Flooding is defined by a WL ≥ 0.60m.</a:t>
            </a:r>
            <a:endParaRPr/>
          </a:p>
          <a:p>
            <a:pPr indent="0" lvl="0" marL="0" marR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b="1" lang="en-US" sz="2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2. </a:t>
            </a:r>
            <a:r>
              <a:rPr b="1" lang="en-US" sz="2800" u="sng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Classical and quantum features</a:t>
            </a:r>
            <a:r>
              <a:rPr b="1" lang="en-US" sz="2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: </a:t>
            </a:r>
            <a:r>
              <a:rPr lang="en-US" sz="2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wind, pressure, SST, shear, ocean heat content, humidity (6 features from HURDAT2 + SHIPS).</a:t>
            </a:r>
            <a:endParaRPr/>
          </a:p>
          <a:p>
            <a:pPr indent="0" lvl="0" marL="0" marR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b="1" lang="en-US" sz="2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3. </a:t>
            </a:r>
            <a:r>
              <a:rPr b="1" lang="en-US" sz="2800" u="sng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ML Model comparison:</a:t>
            </a:r>
            <a:r>
              <a:rPr b="1" lang="en-US" sz="2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Logistic Regression, Gradient Boosting, Neural Network. Classical-only vs. classical + quantum features.</a:t>
            </a:r>
            <a:endParaRPr/>
          </a:p>
          <a:p>
            <a:pPr indent="0" lvl="0" marL="0" marR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b="1" lang="en-US" sz="2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4. </a:t>
            </a:r>
            <a:r>
              <a:rPr b="1" lang="en-US" sz="2800" u="sng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Validation</a:t>
            </a:r>
            <a:r>
              <a:rPr b="1" lang="en-US" sz="2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: </a:t>
            </a:r>
            <a:r>
              <a:rPr lang="en-US" sz="2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80/20 train vs. test split, 5-fold cross-validation.</a:t>
            </a:r>
            <a:endParaRPr/>
          </a:p>
        </p:txBody>
      </p:sp>
      <p:pic>
        <p:nvPicPr>
          <p:cNvPr id="196" name="Google Shape;196;p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061189" y="1090315"/>
            <a:ext cx="4897482" cy="4677370"/>
          </a:xfrm>
          <a:prstGeom prst="rect">
            <a:avLst/>
          </a:prstGeom>
          <a:noFill/>
          <a:ln>
            <a:noFill/>
          </a:ln>
        </p:spPr>
      </p:pic>
      <p:sp>
        <p:nvSpPr>
          <p:cNvPr id="197" name="Google Shape;197;p9"/>
          <p:cNvSpPr txBox="1"/>
          <p:nvPr>
            <p:ph idx="12" type="sldNum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1_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2024-11-06T16:49:27Z</dcterms:created>
  <dc:creator>Ezer, Tal</dc:creator>
</cp:coreProperties>
</file>